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304" r:id="rId3"/>
    <p:sldId id="303" r:id="rId4"/>
    <p:sldId id="288" r:id="rId5"/>
    <p:sldId id="282" r:id="rId6"/>
    <p:sldId id="264" r:id="rId7"/>
    <p:sldId id="265" r:id="rId8"/>
    <p:sldId id="306" r:id="rId9"/>
    <p:sldId id="296" r:id="rId10"/>
    <p:sldId id="297" r:id="rId11"/>
    <p:sldId id="270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285" r:id="rId20"/>
  </p:sldIdLst>
  <p:sldSz cx="9144000" cy="6858000" type="screen4x3"/>
  <p:notesSz cx="7102475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CC"/>
    <a:srgbClr val="99FF99"/>
    <a:srgbClr val="CCFF99"/>
    <a:srgbClr val="CCCC00"/>
    <a:srgbClr val="CCFF33"/>
    <a:srgbClr val="659A2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0" autoAdjust="0"/>
    <p:restoredTop sz="94690"/>
  </p:normalViewPr>
  <p:slideViewPr>
    <p:cSldViewPr>
      <p:cViewPr varScale="1">
        <p:scale>
          <a:sx n="110" d="100"/>
          <a:sy n="110" d="100"/>
        </p:scale>
        <p:origin x="185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pro Kopf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C02 pro Kopf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Tabelle1!$A$2:$A$5</c:f>
              <c:strCache>
                <c:ptCount val="4"/>
                <c:pt idx="0">
                  <c:v>Katar</c:v>
                </c:pt>
                <c:pt idx="1">
                  <c:v>USA</c:v>
                </c:pt>
                <c:pt idx="2">
                  <c:v>Deutschland</c:v>
                </c:pt>
                <c:pt idx="3">
                  <c:v>Indien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35.770000000000003</c:v>
                </c:pt>
                <c:pt idx="1">
                  <c:v>15.53</c:v>
                </c:pt>
                <c:pt idx="2">
                  <c:v>11.6</c:v>
                </c:pt>
                <c:pt idx="3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47-442C-884B-14E018F89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34496"/>
        <c:axId val="84169856"/>
      </c:barChart>
      <c:catAx>
        <c:axId val="15834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169856"/>
        <c:crosses val="autoZero"/>
        <c:auto val="1"/>
        <c:lblAlgn val="ctr"/>
        <c:lblOffset val="100"/>
        <c:noMultiLvlLbl val="0"/>
      </c:catAx>
      <c:valAx>
        <c:axId val="8416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34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236" cy="511404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582" y="0"/>
            <a:ext cx="3078236" cy="511404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fld id="{81A53EC5-73D8-4DDF-A945-85AD81FBC44B}" type="datetimeFigureOut">
              <a:rPr lang="de-DE" smtClean="0"/>
              <a:t>15.09.2020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575"/>
            <a:ext cx="3078236" cy="511404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582" y="9721575"/>
            <a:ext cx="3078236" cy="511404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fld id="{6FC03CB9-04C7-457B-BDBA-387C9484E5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413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fld id="{D864A22E-5ECE-4718-A5B6-235DD1667D42}" type="datetimeFigureOut">
              <a:rPr lang="de-DE" smtClean="0"/>
              <a:t>15.09.2020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7739" cy="51173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fld id="{E7C11647-8A68-4894-B7B7-5A776CABAA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67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11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61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13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36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82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00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8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23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848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75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11647-8A68-4894-B7B7-5A776CABAA0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08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560" cy="685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6400800" cy="1752664"/>
          </a:xfrm>
        </p:spPr>
        <p:txBody>
          <a:bodyPr/>
          <a:lstStyle>
            <a:lvl1pPr marL="0" indent="0" algn="l">
              <a:buNone/>
              <a:defRPr lang="de-DE" sz="2000" b="0" dirty="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309320"/>
            <a:ext cx="1800225" cy="360363"/>
          </a:xfrm>
        </p:spPr>
        <p:txBody>
          <a:bodyPr/>
          <a:lstStyle>
            <a:lvl1pPr>
              <a:defRPr lang="de-DE" sz="1400" b="0" dirty="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Ort, Datum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88224" y="6309320"/>
            <a:ext cx="1800225" cy="360363"/>
          </a:xfrm>
        </p:spPr>
        <p:txBody>
          <a:bodyPr/>
          <a:lstStyle>
            <a:lvl1pPr>
              <a:defRPr lang="de-DE" sz="1400" b="0" dirty="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Veranstaltung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61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15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4081" y="1795869"/>
            <a:ext cx="2047680" cy="433053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89601" y="1795869"/>
            <a:ext cx="6006240" cy="43305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10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600" y="1795869"/>
            <a:ext cx="8159040" cy="97498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411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79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76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89600" y="2939350"/>
            <a:ext cx="4026240" cy="318705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4080" y="2939350"/>
            <a:ext cx="4027680" cy="318705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71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212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2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24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779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62A10-CD96-4D67-960B-BA239245EA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192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86"/>
            <a:ext cx="5634720" cy="623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9600" y="1795869"/>
            <a:ext cx="8159040" cy="97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9600" y="2939350"/>
            <a:ext cx="8192160" cy="318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26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Click to edit the outline text format</a:t>
            </a:r>
          </a:p>
          <a:p>
            <a:pPr lvl="1"/>
            <a:r>
              <a:rPr lang="en-GB" altLang="de-DE" smtClean="0"/>
              <a:t>Second Outline Level</a:t>
            </a:r>
          </a:p>
          <a:p>
            <a:pPr lvl="2"/>
            <a:r>
              <a:rPr lang="en-GB" altLang="de-DE" smtClean="0"/>
              <a:t>Third Outline Level</a:t>
            </a:r>
          </a:p>
          <a:p>
            <a:pPr lvl="3"/>
            <a:r>
              <a:rPr lang="en-GB" altLang="de-DE" smtClean="0"/>
              <a:t>Fourth Outline Level</a:t>
            </a:r>
          </a:p>
          <a:p>
            <a:pPr lvl="4"/>
            <a:r>
              <a:rPr lang="en-GB" altLang="de-DE" smtClean="0"/>
              <a:t>Fifth Outline Level</a:t>
            </a:r>
          </a:p>
          <a:p>
            <a:pPr lvl="4"/>
            <a:r>
              <a:rPr lang="en-GB" altLang="de-DE" smtClean="0"/>
              <a:t>Sixth Outline Level</a:t>
            </a:r>
          </a:p>
          <a:p>
            <a:pPr lvl="4"/>
            <a:r>
              <a:rPr lang="en-GB" altLang="de-DE" smtClean="0"/>
              <a:t>Seventh Outline Level</a:t>
            </a:r>
          </a:p>
          <a:p>
            <a:pPr lvl="4"/>
            <a:r>
              <a:rPr lang="en-GB" altLang="de-DE" smtClean="0"/>
              <a:t>Eighth Outline Level</a:t>
            </a:r>
          </a:p>
          <a:p>
            <a:pPr lvl="4"/>
            <a:r>
              <a:rPr lang="en-GB" altLang="de-DE" smtClean="0"/>
              <a:t>Ninth Outline Level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89600" y="6247376"/>
            <a:ext cx="195840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de-DE" altLang="de-DE" dirty="0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2612161" y="6247376"/>
            <a:ext cx="37540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de-DE" altLang="de-DE" dirty="0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172400" y="6250256"/>
            <a:ext cx="483544" cy="4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>
                <a:solidFill>
                  <a:srgbClr val="000000"/>
                </a:solidFill>
                <a:ea typeface="SimSun" charset="-122"/>
              </a:defRPr>
            </a:lvl1pPr>
          </a:lstStyle>
          <a:p>
            <a:fld id="{D9EE0DA6-6773-444A-B86F-78250F56EB8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32" name="AutoShape 7"/>
          <p:cNvSpPr>
            <a:spLocks noChangeArrowheads="1"/>
          </p:cNvSpPr>
          <p:nvPr/>
        </p:nvSpPr>
        <p:spPr bwMode="auto">
          <a:xfrm>
            <a:off x="0" y="0"/>
            <a:ext cx="9144000" cy="326915"/>
          </a:xfrm>
          <a:prstGeom prst="roundRect">
            <a:avLst>
              <a:gd name="adj" fmla="val 440"/>
            </a:avLst>
          </a:prstGeom>
          <a:solidFill>
            <a:srgbClr val="CC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de-DE" altLang="de-DE" dirty="0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680" y="512694"/>
            <a:ext cx="2612160" cy="11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 b="1">
          <a:solidFill>
            <a:srgbClr val="006600"/>
          </a:solidFill>
          <a:latin typeface="+mj-lt"/>
          <a:ea typeface="+mj-ea"/>
          <a:cs typeface="+mj-cs"/>
        </a:defRPr>
      </a:lvl1pPr>
      <a:lvl2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 b="1">
          <a:solidFill>
            <a:srgbClr val="006600"/>
          </a:solidFill>
          <a:latin typeface="Arial" charset="0"/>
          <a:ea typeface="SimSun" charset="-122"/>
        </a:defRPr>
      </a:lvl2pPr>
      <a:lvl3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 b="1">
          <a:solidFill>
            <a:srgbClr val="006600"/>
          </a:solidFill>
          <a:latin typeface="Arial" charset="0"/>
          <a:ea typeface="SimSun" charset="-122"/>
        </a:defRPr>
      </a:lvl3pPr>
      <a:lvl4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 b="1">
          <a:solidFill>
            <a:srgbClr val="006600"/>
          </a:solidFill>
          <a:latin typeface="Arial" charset="0"/>
          <a:ea typeface="SimSun" charset="-122"/>
        </a:defRPr>
      </a:lvl4pPr>
      <a:lvl5pPr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 b="1">
          <a:solidFill>
            <a:srgbClr val="006600"/>
          </a:solidFill>
          <a:latin typeface="Arial" charset="0"/>
          <a:ea typeface="SimSun" charset="-122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006600"/>
          </a:solidFill>
          <a:latin typeface="Arial" charset="0"/>
          <a:ea typeface="SimSun" charset="-122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006600"/>
          </a:solidFill>
          <a:latin typeface="Arial" charset="0"/>
          <a:ea typeface="SimSun" charset="-122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006600"/>
          </a:solidFill>
          <a:latin typeface="Arial" charset="0"/>
          <a:ea typeface="SimSun" charset="-122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300" b="1">
          <a:solidFill>
            <a:srgbClr val="006600"/>
          </a:solidFill>
          <a:latin typeface="Arial" charset="0"/>
          <a:ea typeface="SimSun" charset="-122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  <a:ea typeface="+mn-ea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100">
          <a:solidFill>
            <a:srgbClr val="000000"/>
          </a:solidFill>
          <a:latin typeface="+mn-lt"/>
          <a:ea typeface="+mn-ea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Einstieg in die CO</a:t>
            </a:r>
            <a:r>
              <a:rPr lang="de-DE" sz="2000" dirty="0" smtClean="0"/>
              <a:t>2</a:t>
            </a:r>
            <a:r>
              <a:rPr lang="de-DE" dirty="0" smtClean="0"/>
              <a:t>-Kompensation und Arbeitsweise der Klima-Kollekte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Sina Brod</a:t>
            </a:r>
          </a:p>
          <a:p>
            <a:r>
              <a:rPr lang="de-DE" dirty="0" smtClean="0"/>
              <a:t>Referentin Marketing und Kooperationen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3568" y="6309320"/>
            <a:ext cx="2232248" cy="360363"/>
          </a:xfrm>
        </p:spPr>
        <p:txBody>
          <a:bodyPr/>
          <a:lstStyle/>
          <a:p>
            <a:r>
              <a:rPr lang="de-DE" dirty="0" smtClean="0"/>
              <a:t>Berlin, </a:t>
            </a:r>
            <a:r>
              <a:rPr lang="de-DE" dirty="0" smtClean="0"/>
              <a:t>23.09.2020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3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600" y="1412776"/>
            <a:ext cx="8159040" cy="974982"/>
          </a:xfrm>
        </p:spPr>
        <p:txBody>
          <a:bodyPr/>
          <a:lstStyle/>
          <a:p>
            <a:r>
              <a:rPr lang="de-DE" dirty="0" smtClean="0"/>
              <a:t>Projektbeispiel: </a:t>
            </a:r>
            <a:r>
              <a:rPr lang="de-DE" dirty="0"/>
              <a:t>Energieeffiziente </a:t>
            </a:r>
            <a:r>
              <a:rPr lang="de-DE" dirty="0" smtClean="0"/>
              <a:t>Kochstellen und Wasserfilter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489600" y="2492896"/>
            <a:ext cx="4554354" cy="34059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A</a:t>
            </a:r>
            <a:r>
              <a:rPr lang="de-DE" sz="2200" dirty="0" smtClean="0">
                <a:solidFill>
                  <a:schemeClr val="tx1"/>
                </a:solidFill>
              </a:rPr>
              <a:t>us lokalem Lehm gebaut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Brennmaterial: Holz, Holzkohle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4</a:t>
            </a:r>
            <a:r>
              <a:rPr lang="de-DE" sz="2200" dirty="0" smtClean="0">
                <a:solidFill>
                  <a:schemeClr val="tx1"/>
                </a:solidFill>
              </a:rPr>
              <a:t>5 % weniger Holz und Holzkohle als traditionelle, offene Feuerstellen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Weniger</a:t>
            </a:r>
            <a:r>
              <a:rPr lang="de-DE" sz="2200" dirty="0" smtClean="0">
                <a:solidFill>
                  <a:schemeClr val="tx1"/>
                </a:solidFill>
              </a:rPr>
              <a:t> Rauchentwicklung und Atemwegserkrankungen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 smtClean="0">
                <a:solidFill>
                  <a:schemeClr val="tx1"/>
                </a:solidFill>
              </a:rPr>
              <a:t>Schaffung von Arbeitsplätzen (Bau, Wartung)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Wasserfilter für sauberes Trinkwasser</a:t>
            </a:r>
            <a:endParaRPr lang="de-DE" sz="220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10</a:t>
            </a:fld>
            <a:endParaRPr lang="de-DE" dirty="0"/>
          </a:p>
        </p:txBody>
      </p:sp>
      <p:sp>
        <p:nvSpPr>
          <p:cNvPr id="8" name="Rechteck 7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/>
          <a:stretch/>
        </p:blipFill>
        <p:spPr>
          <a:xfrm>
            <a:off x="5655179" y="2720408"/>
            <a:ext cx="2412268" cy="15649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2957"/>
          <a:stretch/>
        </p:blipFill>
        <p:spPr>
          <a:xfrm>
            <a:off x="5076899" y="4437112"/>
            <a:ext cx="302349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Qualität der Kompensationsprojekte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89600" y="2770851"/>
            <a:ext cx="8192160" cy="33555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Beitrag </a:t>
            </a:r>
            <a:r>
              <a:rPr lang="de-DE" dirty="0"/>
              <a:t>zur Klimagerechtigkeit und Kampf gegen den Klimawandel: Projekte setzen dort an, wo Klimawandel spürbar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Projekte tragen direkt zur Verbesserung der Lebensbedingungen der beteiligten Menschen in Entwicklungsländern </a:t>
            </a:r>
            <a:r>
              <a:rPr lang="de-DE" dirty="0" smtClean="0"/>
              <a:t>bei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Fokus </a:t>
            </a:r>
            <a:r>
              <a:rPr lang="de-DE" dirty="0">
                <a:solidFill>
                  <a:schemeClr val="tx1"/>
                </a:solidFill>
              </a:rPr>
              <a:t>auf Klimaschutz </a:t>
            </a:r>
            <a:r>
              <a:rPr lang="de-DE" u="sng" dirty="0">
                <a:solidFill>
                  <a:schemeClr val="tx1"/>
                </a:solidFill>
              </a:rPr>
              <a:t>und</a:t>
            </a:r>
            <a:r>
              <a:rPr lang="de-DE" dirty="0">
                <a:solidFill>
                  <a:schemeClr val="tx1"/>
                </a:solidFill>
              </a:rPr>
              <a:t> Armutsbekämpfung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Gold Standard Zertifizierung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Partizipation, nachhaltige Entwicklung und Förderung von Frauen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Eigene Projektentwicklung &gt; keine Zukäufe, kein Preis-Dumping</a:t>
            </a:r>
            <a:endParaRPr lang="de-DE" dirty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Rechteck 6">
            <a:hlinkClick r:id="rId2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28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Internationale 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140968"/>
            <a:ext cx="8192160" cy="31092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Gold Standard (GS)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2003 vom </a:t>
            </a:r>
            <a:r>
              <a:rPr lang="de-DE" dirty="0"/>
              <a:t>WWF und anderen Umweltverbänden </a:t>
            </a:r>
            <a:r>
              <a:rPr lang="de-DE" dirty="0" smtClean="0"/>
              <a:t>entwickelt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Weltweit strengster Zertifizierungsstandard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Zusätzlich </a:t>
            </a:r>
            <a:r>
              <a:rPr lang="de-DE" dirty="0"/>
              <a:t>soziale und Umweltaspekte, die zur Erreichung von Nachhaltigkeitszielen </a:t>
            </a:r>
            <a:r>
              <a:rPr lang="de-DE" dirty="0" smtClean="0"/>
              <a:t>beitragen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Eigenes Register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Entwicklung </a:t>
            </a:r>
            <a:r>
              <a:rPr lang="de-DE" sz="1800" dirty="0" smtClean="0"/>
              <a:t>eines </a:t>
            </a:r>
            <a:r>
              <a:rPr lang="de-DE" sz="1800" dirty="0"/>
              <a:t>neuen </a:t>
            </a:r>
            <a:r>
              <a:rPr lang="de-DE" sz="1800" dirty="0" smtClean="0"/>
              <a:t>Standards, dem </a:t>
            </a:r>
            <a:r>
              <a:rPr lang="de-DE" sz="1800" dirty="0"/>
              <a:t>„Gold Standard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Global Goals (GS4GG</a:t>
            </a:r>
            <a:r>
              <a:rPr lang="de-DE" sz="1800" dirty="0" smtClean="0"/>
              <a:t>)“, der u.a. auch </a:t>
            </a:r>
            <a:r>
              <a:rPr lang="de-DE" sz="1800" dirty="0"/>
              <a:t>die Auswirkungen auf Bereiche wie Gesundheit oder Wasserversorgung </a:t>
            </a:r>
            <a:r>
              <a:rPr lang="de-DE" sz="1800" dirty="0" smtClean="0"/>
              <a:t>misst </a:t>
            </a:r>
            <a:endParaRPr lang="de-DE" sz="1800" dirty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0" indent="0"/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12</a:t>
            </a:fld>
            <a:endParaRPr lang="de-DE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40" y="2579501"/>
            <a:ext cx="2023971" cy="112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Internationale 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140968"/>
            <a:ext cx="8192160" cy="29854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Clean Development </a:t>
            </a:r>
            <a:r>
              <a:rPr lang="de-DE" b="1" dirty="0" err="1" smtClean="0"/>
              <a:t>Mechanism</a:t>
            </a:r>
            <a:r>
              <a:rPr lang="de-DE" b="1" dirty="0" smtClean="0"/>
              <a:t> (CDM)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Im Rahmen des Kyoto-Protokolls </a:t>
            </a:r>
            <a:r>
              <a:rPr lang="de-DE" dirty="0" smtClean="0"/>
              <a:t>beschlossen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Internationale öffentliche Organisation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Unabhängiger </a:t>
            </a:r>
            <a:r>
              <a:rPr lang="de-DE" dirty="0"/>
              <a:t>Aufsichtsrat (Executive Board) erarbeitet Vollzugsregeln und entscheidet über Projekte und die Ausstellung von </a:t>
            </a:r>
            <a:r>
              <a:rPr lang="de-DE" dirty="0" smtClean="0"/>
              <a:t>CERs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Vereinfachte Regelungen für Klein- und </a:t>
            </a:r>
            <a:r>
              <a:rPr lang="de-DE" dirty="0" smtClean="0"/>
              <a:t>Kleinstprojekte</a:t>
            </a:r>
          </a:p>
          <a:p>
            <a:pPr marL="362885" lvl="1" indent="0"/>
            <a:r>
              <a:rPr lang="de-DE" dirty="0" smtClean="0"/>
              <a:t>(nur noch bis Ende 2020 – Pariser Klimaabkommen)</a:t>
            </a: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13</a:t>
            </a:fld>
            <a:endParaRPr lang="de-DE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12" y="2894703"/>
            <a:ext cx="1231704" cy="9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r>
              <a:rPr lang="de-DE" dirty="0"/>
              <a:t/>
            </a:r>
            <a:br>
              <a:rPr lang="de-DE" dirty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Internationale 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140968"/>
            <a:ext cx="8192160" cy="29854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 smtClean="0"/>
              <a:t>Verified</a:t>
            </a:r>
            <a:r>
              <a:rPr lang="de-DE" b="1" dirty="0" smtClean="0"/>
              <a:t> Carbon Standard (VCS)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Weltweit </a:t>
            </a:r>
            <a:r>
              <a:rPr lang="de-DE" dirty="0"/>
              <a:t>am meisten </a:t>
            </a:r>
            <a:r>
              <a:rPr lang="de-DE" dirty="0" smtClean="0"/>
              <a:t>verwendeter freiwilliger Standard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2005 gegründet, gemeinnützig, </a:t>
            </a:r>
            <a:r>
              <a:rPr lang="de-DE" dirty="0"/>
              <a:t>gehört zur Organisation </a:t>
            </a:r>
            <a:r>
              <a:rPr lang="de-DE" dirty="0" err="1"/>
              <a:t>Verra</a:t>
            </a:r>
            <a:r>
              <a:rPr lang="de-DE" dirty="0"/>
              <a:t> </a:t>
            </a: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Ziele erfüllen </a:t>
            </a:r>
            <a:r>
              <a:rPr lang="de-DE" dirty="0"/>
              <a:t>die vom Kyoto-Protokoll geforderten Kriterien und </a:t>
            </a:r>
            <a:r>
              <a:rPr lang="de-DE" dirty="0" smtClean="0"/>
              <a:t>Auflagen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Entwickelt </a:t>
            </a:r>
            <a:r>
              <a:rPr lang="de-DE" dirty="0"/>
              <a:t>derzeit den „</a:t>
            </a:r>
            <a:r>
              <a:rPr lang="de-DE" dirty="0" err="1"/>
              <a:t>Sustainable</a:t>
            </a:r>
            <a:r>
              <a:rPr lang="de-DE" dirty="0"/>
              <a:t> Development </a:t>
            </a:r>
            <a:r>
              <a:rPr lang="de-DE" dirty="0" err="1"/>
              <a:t>Verified</a:t>
            </a:r>
            <a:r>
              <a:rPr lang="de-DE" dirty="0"/>
              <a:t> Impact Standard” (SD </a:t>
            </a:r>
            <a:r>
              <a:rPr lang="de-DE" dirty="0" err="1"/>
              <a:t>VISta</a:t>
            </a:r>
            <a:r>
              <a:rPr lang="de-DE" dirty="0"/>
              <a:t>), der noch stärker die nachhaltige Entwicklung berücksichtigen </a:t>
            </a:r>
            <a:r>
              <a:rPr lang="de-DE" dirty="0" smtClean="0"/>
              <a:t>soll</a:t>
            </a:r>
            <a:endParaRPr lang="de-DE" dirty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endParaRPr lang="de-DE" b="1" dirty="0"/>
          </a:p>
          <a:p>
            <a:pPr marL="0" indent="0"/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14</a:t>
            </a:fld>
            <a:endParaRPr lang="de-DE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16164"/>
            <a:ext cx="2354102" cy="6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2200" dirty="0" smtClean="0"/>
              <a:t>Internationale 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068960"/>
            <a:ext cx="8192160" cy="30574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Plan Vivo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Legt besonderen Wert auf fairen Handel und die Förderung von ländlichen </a:t>
            </a:r>
            <a:r>
              <a:rPr lang="de-DE" dirty="0" smtClean="0"/>
              <a:t>Gemeinden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Jede </a:t>
            </a:r>
            <a:r>
              <a:rPr lang="de-DE" dirty="0"/>
              <a:t>Organisation, die mit ländlichen Gemeinden </a:t>
            </a:r>
            <a:r>
              <a:rPr lang="de-DE" dirty="0" smtClean="0"/>
              <a:t>zusammen-  	 </a:t>
            </a:r>
            <a:r>
              <a:rPr lang="de-DE" dirty="0"/>
              <a:t>		   arbeitet, kann ein Plan Vivo-Projekt </a:t>
            </a:r>
            <a:r>
              <a:rPr lang="de-DE" dirty="0" smtClean="0"/>
              <a:t>entwickeln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Ausschließlich </a:t>
            </a:r>
            <a:r>
              <a:rPr lang="de-DE" dirty="0" smtClean="0"/>
              <a:t>Projekte in den Bereichen Wälder &amp; Forstwirtschaft, vermiedene Entwaldung und Landwirtschaft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Kein Festpreis, sondern jedes Projekt legt seine eigenen Preise fest 	   und verhandelt mit Käufern und anderen </a:t>
            </a:r>
            <a:r>
              <a:rPr lang="de-DE" dirty="0" smtClean="0"/>
              <a:t>Unterstützern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10" y="2478334"/>
            <a:ext cx="1680690" cy="9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07" y="4365104"/>
            <a:ext cx="2023882" cy="11228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Zusatzstandards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068960"/>
            <a:ext cx="8192160" cy="3024336"/>
          </a:xfrm>
        </p:spPr>
        <p:txBody>
          <a:bodyPr/>
          <a:lstStyle/>
          <a:p>
            <a:pPr marL="0" indent="0">
              <a:spcAft>
                <a:spcPts val="1800"/>
              </a:spcAft>
            </a:pPr>
            <a:r>
              <a:rPr lang="de-DE" sz="1800" dirty="0" smtClean="0"/>
              <a:t>Die </a:t>
            </a:r>
            <a:r>
              <a:rPr lang="de-DE" sz="1800" dirty="0"/>
              <a:t>freiwilligen Zusatzstandards </a:t>
            </a:r>
            <a:r>
              <a:rPr lang="de-DE" sz="1800" dirty="0" smtClean="0"/>
              <a:t>werden zur </a:t>
            </a:r>
            <a:r>
              <a:rPr lang="de-DE" sz="1800" dirty="0"/>
              <a:t>Bewertung von </a:t>
            </a:r>
            <a:r>
              <a:rPr lang="de-DE" sz="1800" dirty="0" smtClean="0"/>
              <a:t>Nachhaltigkeits-aspekten (u.a. Biodiversität, Menschenrechte</a:t>
            </a:r>
            <a:r>
              <a:rPr lang="de-DE" sz="1800" dirty="0"/>
              <a:t>, die Beteiligung der lokalen </a:t>
            </a:r>
            <a:r>
              <a:rPr lang="de-DE" sz="1800" dirty="0" smtClean="0"/>
              <a:t>Bevölkerung) eingesetzt. Sie </a:t>
            </a:r>
            <a:r>
              <a:rPr lang="de-DE" sz="1800" dirty="0"/>
              <a:t>sind nur in einer Kombination mit einem klassischen </a:t>
            </a:r>
            <a:r>
              <a:rPr lang="de-DE" sz="1800" dirty="0" smtClean="0"/>
              <a:t>Standard, oft dem VCS, erhältlich. </a:t>
            </a:r>
            <a:r>
              <a:rPr lang="de-DE" sz="1800" dirty="0"/>
              <a:t>Das Zertifikat erhält in seinem einmaligen Registrierungscode eine zusätzliche und permanente </a:t>
            </a:r>
            <a:r>
              <a:rPr lang="de-DE" sz="1800" dirty="0" smtClean="0"/>
              <a:t>Kennung.</a:t>
            </a:r>
          </a:p>
          <a:p>
            <a:pPr marL="0" indent="0">
              <a:spcAft>
                <a:spcPts val="0"/>
              </a:spcAft>
            </a:pPr>
            <a:endParaRPr lang="de-DE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 smtClean="0"/>
              <a:t>Social</a:t>
            </a:r>
            <a:r>
              <a:rPr lang="de-DE" b="1" dirty="0" smtClean="0"/>
              <a:t> Carbon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Erfordert eine kontinuierliche Verbesserung der sozialen und ökologischen </a:t>
            </a:r>
            <a:r>
              <a:rPr lang="de-DE" dirty="0" smtClean="0"/>
              <a:t>Auswirkungen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4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64091"/>
            <a:ext cx="2951237" cy="9612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Zusatzstandards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140968"/>
            <a:ext cx="8192160" cy="29523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Climate</a:t>
            </a:r>
            <a:r>
              <a:rPr lang="en-US" b="1" dirty="0"/>
              <a:t>, Community and Biodiversity Standard (CCBS</a:t>
            </a:r>
            <a:r>
              <a:rPr lang="en-US" b="1" dirty="0" smtClean="0"/>
              <a:t>)</a:t>
            </a: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Von Forschungsinstituten, Unternehmen und Umweltgruppen gemeinsam </a:t>
            </a:r>
            <a:r>
              <a:rPr lang="de-DE" dirty="0" smtClean="0"/>
              <a:t>entwickelt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Besonderer </a:t>
            </a:r>
            <a:r>
              <a:rPr lang="de-DE" dirty="0"/>
              <a:t>Fokus auf </a:t>
            </a:r>
            <a:r>
              <a:rPr lang="de-DE" dirty="0" smtClean="0"/>
              <a:t>den Erhalt </a:t>
            </a:r>
            <a:r>
              <a:rPr lang="de-DE" dirty="0"/>
              <a:t>der Artenvielfalt und die sozialen Auswirkungen in der </a:t>
            </a:r>
            <a:r>
              <a:rPr lang="de-DE" dirty="0" smtClean="0"/>
              <a:t>Projektregion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Findet </a:t>
            </a:r>
            <a:r>
              <a:rPr lang="de-DE" dirty="0"/>
              <a:t>vor allem bei </a:t>
            </a:r>
            <a:r>
              <a:rPr lang="de-DE" dirty="0" smtClean="0"/>
              <a:t>forst- und </a:t>
            </a:r>
            <a:r>
              <a:rPr lang="de-DE" dirty="0"/>
              <a:t>landwirtschaftlichen Projekten </a:t>
            </a:r>
            <a:r>
              <a:rPr lang="de-DE" dirty="0" smtClean="0"/>
              <a:t>Anwendung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17</a:t>
            </a:fld>
            <a:endParaRPr lang="de-DE" dirty="0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3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Kompensationsstandards</a:t>
            </a:r>
            <a:br>
              <a:rPr lang="de-DE" dirty="0" smtClean="0"/>
            </a:b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2200" dirty="0" smtClean="0"/>
              <a:t>Regional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3068960"/>
            <a:ext cx="8192160" cy="30574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 smtClean="0"/>
              <a:t>MoorFutures</a:t>
            </a:r>
            <a:endParaRPr lang="de-DE" b="1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err="1"/>
              <a:t>Wiedervernässung</a:t>
            </a:r>
            <a:r>
              <a:rPr lang="de-DE" dirty="0"/>
              <a:t> von Mooren in Deutschland (MV, BB, SH</a:t>
            </a:r>
            <a:r>
              <a:rPr lang="de-DE" dirty="0" smtClean="0"/>
              <a:t>)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Viele positive </a:t>
            </a:r>
            <a:r>
              <a:rPr lang="de-DE" dirty="0"/>
              <a:t>Nebeneffekte für das lokale </a:t>
            </a:r>
            <a:r>
              <a:rPr lang="de-DE" dirty="0" smtClean="0"/>
              <a:t>Ökosystem</a:t>
            </a:r>
            <a:endParaRPr lang="de-DE" dirty="0"/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/>
              <a:t>Für die Bedingungen in Deutschland (Planfeststellung, Natur-	   	 	   </a:t>
            </a:r>
            <a:r>
              <a:rPr lang="de-DE" dirty="0" err="1"/>
              <a:t>schutz</a:t>
            </a:r>
            <a:r>
              <a:rPr lang="de-DE" dirty="0"/>
              <a:t>) und in Anlehnung an den VCS‐Standard </a:t>
            </a:r>
            <a:r>
              <a:rPr lang="de-DE" dirty="0" smtClean="0"/>
              <a:t>entwickelt</a:t>
            </a:r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Projekte </a:t>
            </a:r>
            <a:r>
              <a:rPr lang="de-DE" dirty="0"/>
              <a:t>werden durch </a:t>
            </a:r>
            <a:r>
              <a:rPr lang="de-DE" dirty="0" smtClean="0"/>
              <a:t>internen wissenschaftlichen </a:t>
            </a:r>
            <a:r>
              <a:rPr lang="de-DE" dirty="0"/>
              <a:t>Beirat geprüft und begleitet </a:t>
            </a:r>
            <a:endParaRPr lang="de-DE" dirty="0" smtClean="0"/>
          </a:p>
          <a:p>
            <a:pPr marL="705785" lvl="1" indent="-342900">
              <a:buFont typeface="Arial" panose="020B0604020202020204" pitchFamily="34" charset="0"/>
              <a:buChar char="•"/>
            </a:pPr>
            <a:r>
              <a:rPr lang="de-DE" dirty="0" smtClean="0"/>
              <a:t>Eigenes</a:t>
            </a:r>
            <a:r>
              <a:rPr lang="de-DE" dirty="0"/>
              <a:t>, öffentlich zugängliches </a:t>
            </a:r>
            <a:r>
              <a:rPr lang="de-DE" dirty="0" smtClean="0"/>
              <a:t>Stilllegungsregister</a:t>
            </a:r>
            <a:endParaRPr lang="de-DE" dirty="0"/>
          </a:p>
          <a:p>
            <a:pPr marL="362885" lvl="1" indent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18</a:t>
            </a:fld>
            <a:endParaRPr lang="de-DE" dirty="0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52576"/>
            <a:ext cx="1897956" cy="7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159040" cy="974982"/>
          </a:xfrm>
        </p:spPr>
        <p:txBody>
          <a:bodyPr/>
          <a:lstStyle/>
          <a:p>
            <a:r>
              <a:rPr lang="de-DE" dirty="0" smtClean="0"/>
              <a:t>Kontakt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2708920"/>
            <a:ext cx="8192160" cy="318705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b="1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Klima-Kollekte – Kirchlicher Kompensationsfonds gGmbH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Sina </a:t>
            </a:r>
            <a:r>
              <a:rPr lang="de-DE" dirty="0" smtClean="0"/>
              <a:t>Brod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Caroline-Michaelis-Str. 1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10115 Berlin</a:t>
            </a:r>
          </a:p>
          <a:p>
            <a:endParaRPr lang="de-DE" dirty="0" smtClean="0"/>
          </a:p>
          <a:p>
            <a:pPr>
              <a:spcAft>
                <a:spcPts val="600"/>
              </a:spcAft>
            </a:pPr>
            <a:r>
              <a:rPr lang="de-DE" dirty="0" smtClean="0"/>
              <a:t>Tel.: 030 </a:t>
            </a:r>
            <a:r>
              <a:rPr lang="de-DE" dirty="0"/>
              <a:t>65211-4001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chemeClr val="tx1"/>
                </a:solidFill>
              </a:rPr>
              <a:t>info@klima-kollekte.de</a:t>
            </a:r>
          </a:p>
          <a:p>
            <a:pPr>
              <a:spcAft>
                <a:spcPts val="600"/>
              </a:spcAft>
            </a:pPr>
            <a:r>
              <a:rPr lang="de-DE" dirty="0" smtClean="0">
                <a:solidFill>
                  <a:schemeClr val="tx1"/>
                </a:solidFill>
              </a:rPr>
              <a:t>www.klima-kollekte.de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19</a:t>
            </a:fld>
            <a:endParaRPr lang="de-DE" dirty="0"/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84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159040" cy="974982"/>
          </a:xfrm>
        </p:spPr>
        <p:txBody>
          <a:bodyPr/>
          <a:lstStyle/>
          <a:p>
            <a:r>
              <a:rPr lang="de-DE" dirty="0" smtClean="0"/>
              <a:t>Klimawandel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2</a:t>
            </a:fld>
            <a:endParaRPr lang="de-DE" dirty="0"/>
          </a:p>
        </p:txBody>
      </p:sp>
      <p:sp>
        <p:nvSpPr>
          <p:cNvPr id="3" name="AutoShape 2" descr="Bildergebnis für Ursachen Klimawand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50118"/>
            <a:ext cx="2750273" cy="176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Bildergebnis für fossile energieträg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5574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8" t="55291" r="37643" b="29167"/>
          <a:stretch/>
        </p:blipFill>
        <p:spPr bwMode="auto">
          <a:xfrm>
            <a:off x="2593138" y="3708363"/>
            <a:ext cx="1338349" cy="11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3"/>
          <a:stretch/>
        </p:blipFill>
        <p:spPr bwMode="auto">
          <a:xfrm>
            <a:off x="549582" y="4725144"/>
            <a:ext cx="266106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5044"/>
          <a:stretch/>
        </p:blipFill>
        <p:spPr bwMode="auto">
          <a:xfrm>
            <a:off x="3262312" y="4781128"/>
            <a:ext cx="261937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933352" y="2749331"/>
            <a:ext cx="252708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Der Klimawandel ist ein weltweites Problem, das uns alle </a:t>
            </a:r>
            <a:r>
              <a:rPr lang="de-DE" b="1" dirty="0" smtClean="0"/>
              <a:t>betrifft.</a:t>
            </a:r>
          </a:p>
          <a:p>
            <a:endParaRPr lang="de-DE" b="1" dirty="0" smtClean="0"/>
          </a:p>
          <a:p>
            <a:r>
              <a:rPr lang="de-DE" b="1" dirty="0" smtClean="0"/>
              <a:t>Er entsteht, weil immer mehr CO</a:t>
            </a:r>
            <a:r>
              <a:rPr lang="de-DE" b="1" baseline="-25000" dirty="0" smtClean="0"/>
              <a:t>2 </a:t>
            </a:r>
            <a:r>
              <a:rPr lang="de-DE" b="1" dirty="0" smtClean="0"/>
              <a:t>in die Atmosphäre gelangt.</a:t>
            </a:r>
          </a:p>
          <a:p>
            <a:endParaRPr lang="de-DE" b="1" dirty="0" smtClean="0"/>
          </a:p>
          <a:p>
            <a:r>
              <a:rPr lang="de-DE" b="1" dirty="0" smtClean="0"/>
              <a:t>Durchschnittlicher Pro-Kopf-Verbrauch in DL = 11,6 t.</a:t>
            </a:r>
            <a:endParaRPr lang="de-DE" b="1" dirty="0"/>
          </a:p>
          <a:p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42947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Klima-Gerechtigkeit: Wer und wie viel?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32047"/>
              </p:ext>
            </p:extLst>
          </p:nvPr>
        </p:nvGraphicFramePr>
        <p:xfrm>
          <a:off x="488950" y="2636912"/>
          <a:ext cx="8193088" cy="348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12717"/>
            <a:ext cx="996721" cy="592255"/>
          </a:xfrm>
          <a:prstGeom prst="rect">
            <a:avLst/>
          </a:prstGeom>
          <a:solidFill>
            <a:srgbClr val="CC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Klima-Kollekte gGmbH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9600" y="2708920"/>
            <a:ext cx="8330872" cy="20018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Kompensationsanbieter für Organisationen, Unternehmen und Einzelpersonen im kirchlichen und nicht-kirchlichen </a:t>
            </a:r>
            <a:r>
              <a:rPr lang="de-DE" dirty="0" smtClean="0"/>
              <a:t>Bereich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Freiwilliger Markt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Gegründet im Jahr 2011 mit der Geschäftsstelle in Berlin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Erweiterung </a:t>
            </a:r>
            <a:r>
              <a:rPr lang="de-DE" dirty="0" smtClean="0"/>
              <a:t>der Gesellschafter: Elf Gesellschafterhäuser</a:t>
            </a:r>
            <a:r>
              <a:rPr lang="de-DE" dirty="0"/>
              <a:t> </a:t>
            </a:r>
            <a:r>
              <a:rPr lang="de-DE" dirty="0" smtClean="0"/>
              <a:t>(2019)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4" t="10854" r="9074" b="6397"/>
          <a:stretch/>
        </p:blipFill>
        <p:spPr>
          <a:xfrm>
            <a:off x="5057646" y="6002339"/>
            <a:ext cx="1288545" cy="644979"/>
          </a:xfrm>
          <a:prstGeom prst="rect">
            <a:avLst/>
          </a:prstGeom>
          <a:solidFill>
            <a:schemeClr val="accent5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46" y="6259663"/>
            <a:ext cx="1532987" cy="386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25307"/>
            <a:ext cx="822148" cy="794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oliennummernplatzhalter 10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4</a:t>
            </a:fld>
            <a:endParaRPr lang="de-DE" dirty="0"/>
          </a:p>
        </p:txBody>
      </p:sp>
      <p:sp>
        <p:nvSpPr>
          <p:cNvPr id="9" name="Rechteck 8">
            <a:hlinkClick r:id="rId8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157192"/>
            <a:ext cx="2154385" cy="668115"/>
          </a:xfrm>
          <a:prstGeom prst="rect">
            <a:avLst/>
          </a:prstGeom>
          <a:pattFill prst="pct5">
            <a:fgClr>
              <a:schemeClr val="accent5"/>
            </a:fgClr>
            <a:bgClr>
              <a:srgbClr val="92D050"/>
            </a:bgClr>
          </a:patt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17" y="6002339"/>
            <a:ext cx="1532638" cy="64384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031605"/>
            <a:ext cx="1141868" cy="6157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1641"/>
            <a:ext cx="2636622" cy="359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71875"/>
            <a:ext cx="285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49089"/>
            <a:ext cx="1152128" cy="54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36" y="5990954"/>
            <a:ext cx="515506" cy="6784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297706"/>
            <a:ext cx="1258509" cy="5075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4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Angebote der Klima-Kollekte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Kostenfreier CO</a:t>
            </a:r>
            <a:r>
              <a:rPr lang="de-DE" sz="1600" b="1" dirty="0" smtClean="0"/>
              <a:t>2</a:t>
            </a:r>
            <a:r>
              <a:rPr lang="de-DE" b="1" dirty="0" smtClean="0"/>
              <a:t>-Rechner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Bilanzierung </a:t>
            </a:r>
            <a:r>
              <a:rPr lang="de-DE" dirty="0" smtClean="0"/>
              <a:t>und</a:t>
            </a:r>
            <a:r>
              <a:rPr lang="de-DE" b="1" dirty="0" smtClean="0"/>
              <a:t> Beratung </a:t>
            </a:r>
            <a:r>
              <a:rPr lang="de-DE" dirty="0" smtClean="0"/>
              <a:t>zu Reduktionsmöglichkeiten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Kompensation</a:t>
            </a:r>
            <a:r>
              <a:rPr lang="de-DE" dirty="0" smtClean="0"/>
              <a:t> in </a:t>
            </a:r>
            <a:r>
              <a:rPr lang="de-DE" b="1" dirty="0" smtClean="0"/>
              <a:t>nachhaltige</a:t>
            </a:r>
            <a:r>
              <a:rPr lang="de-DE" dirty="0" smtClean="0"/>
              <a:t> Klimaschutzprojekte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Bildungsangebote</a:t>
            </a:r>
            <a:r>
              <a:rPr lang="de-DE" dirty="0" smtClean="0"/>
              <a:t> </a:t>
            </a:r>
            <a:r>
              <a:rPr lang="de-DE" dirty="0" smtClean="0"/>
              <a:t>(Workshops, Präsentationen)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Verleih </a:t>
            </a:r>
            <a:r>
              <a:rPr lang="de-DE" dirty="0" smtClean="0"/>
              <a:t>der </a:t>
            </a:r>
            <a:r>
              <a:rPr lang="de-DE" b="1" dirty="0" smtClean="0"/>
              <a:t>interaktiven Klima-Waage </a:t>
            </a:r>
            <a:r>
              <a:rPr lang="de-DE" dirty="0" smtClean="0"/>
              <a:t>und Roll-</a:t>
            </a:r>
            <a:r>
              <a:rPr lang="de-DE" dirty="0" err="1" smtClean="0"/>
              <a:t>Ups</a:t>
            </a:r>
            <a:r>
              <a:rPr lang="de-DE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smtClean="0"/>
              <a:t>Wissen </a:t>
            </a:r>
            <a:r>
              <a:rPr lang="de-DE" dirty="0" smtClean="0"/>
              <a:t>durch Leitfäden (z. B. für emissionsarme Veranstaltungen, Klima-Gottesdienste)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Unterstützung bei der </a:t>
            </a:r>
            <a:r>
              <a:rPr lang="de-DE" b="1" dirty="0" smtClean="0"/>
              <a:t>Kommunikation</a:t>
            </a:r>
            <a:r>
              <a:rPr lang="de-DE" dirty="0" smtClean="0"/>
              <a:t> der             klimafreundlichen Aktivitäten nach außen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25144"/>
            <a:ext cx="1491630" cy="1988840"/>
          </a:xfrm>
          <a:prstGeom prst="rect">
            <a:avLst/>
          </a:prstGeom>
        </p:spPr>
      </p:pic>
      <p:sp>
        <p:nvSpPr>
          <p:cNvPr id="7" name="Rechteck 6">
            <a:hlinkClick r:id="rId4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2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Funktionsweise </a:t>
            </a:r>
            <a:r>
              <a:rPr lang="de-DE" dirty="0" smtClean="0"/>
              <a:t>der CO</a:t>
            </a:r>
            <a:r>
              <a:rPr lang="de-DE" baseline="-25000" dirty="0" smtClean="0"/>
              <a:t>2</a:t>
            </a:r>
            <a:r>
              <a:rPr lang="de-DE" dirty="0" smtClean="0"/>
              <a:t>-Kompensation</a:t>
            </a:r>
            <a:endParaRPr lang="de-DE" dirty="0"/>
          </a:p>
        </p:txBody>
      </p:sp>
      <p:pic>
        <p:nvPicPr>
          <p:cNvPr id="3" name="Picture 2" descr="M:\ARBEIT Klima-Kollekte\ÖA Marketingorga Intern\Pressematerial\Jahresbericht 2014\FINALE\Klima_Kollekte_Infografiken\Klima_Kollekte_Infografi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7200800" cy="39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49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Funktionsweise der CO</a:t>
            </a:r>
            <a:r>
              <a:rPr lang="de-DE" baseline="-25000" dirty="0" smtClean="0"/>
              <a:t>2</a:t>
            </a:r>
            <a:r>
              <a:rPr lang="de-DE" dirty="0" smtClean="0"/>
              <a:t>-Kompensation</a:t>
            </a:r>
            <a:endParaRPr lang="de-DE" dirty="0"/>
          </a:p>
        </p:txBody>
      </p:sp>
      <p:pic>
        <p:nvPicPr>
          <p:cNvPr id="3" name="Picture 2" descr="M:\ARBEIT Klima-Kollekte\ÖA Marketingorga Intern\Pressematerial\Jahresbericht 2014\FINALE\Klima_Kollekte_Infografiken\Klima_Kollekte_Infografi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9" y="2708920"/>
            <a:ext cx="7320658" cy="328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63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17303"/>
            <a:ext cx="5652121" cy="37680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13136"/>
          <a:stretch/>
        </p:blipFill>
        <p:spPr>
          <a:xfrm>
            <a:off x="1" y="3137451"/>
            <a:ext cx="4883444" cy="37479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04" y="-1"/>
            <a:ext cx="4905149" cy="32700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869" y="0"/>
            <a:ext cx="4360131" cy="32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Projektbeispiel: Energieeffiziente Brennholzöfen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842276" y="4077072"/>
            <a:ext cx="167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6.000 Kochstellen</a:t>
            </a:r>
            <a:endParaRPr lang="de-DE" dirty="0"/>
          </a:p>
        </p:txBody>
      </p:sp>
      <p:sp>
        <p:nvSpPr>
          <p:cNvPr id="25" name="Gestreifter Pfeil nach rechts 24"/>
          <p:cNvSpPr/>
          <p:nvPr/>
        </p:nvSpPr>
        <p:spPr bwMode="auto">
          <a:xfrm>
            <a:off x="3995936" y="3315427"/>
            <a:ext cx="1368152" cy="905715"/>
          </a:xfrm>
          <a:prstGeom prst="stripedRightArrow">
            <a:avLst/>
          </a:prstGeom>
          <a:solidFill>
            <a:srgbClr val="CC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995936" y="422114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 Jahre Laufzeit</a:t>
            </a:r>
            <a:endParaRPr lang="de-DE" dirty="0"/>
          </a:p>
        </p:txBody>
      </p:sp>
      <p:sp>
        <p:nvSpPr>
          <p:cNvPr id="29" name="Gefaltete Ecke 28"/>
          <p:cNvSpPr/>
          <p:nvPr/>
        </p:nvSpPr>
        <p:spPr bwMode="auto">
          <a:xfrm>
            <a:off x="6372200" y="3439836"/>
            <a:ext cx="1656184" cy="656896"/>
          </a:xfrm>
          <a:prstGeom prst="foldedCorner">
            <a:avLst/>
          </a:prstGeom>
          <a:solidFill>
            <a:srgbClr val="CC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dirty="0" smtClean="0"/>
              <a:t>173.000 </a:t>
            </a:r>
            <a:r>
              <a:rPr lang="de-DE" dirty="0" smtClean="0">
                <a:latin typeface="Arial" charset="0"/>
                <a:ea typeface="SimSun" charset="-122"/>
              </a:rPr>
              <a:t>t </a:t>
            </a:r>
            <a:r>
              <a:rPr lang="de-DE" dirty="0">
                <a:latin typeface="Arial" charset="0"/>
                <a:ea typeface="SimSun" charset="-122"/>
              </a:rPr>
              <a:t>CO</a:t>
            </a:r>
            <a:r>
              <a:rPr lang="de-DE" baseline="-25000" dirty="0">
                <a:latin typeface="Arial" charset="0"/>
                <a:ea typeface="SimSun" charset="-122"/>
              </a:rPr>
              <a:t>2</a:t>
            </a:r>
            <a:endParaRPr lang="de-DE" dirty="0">
              <a:latin typeface="Arial" charset="0"/>
              <a:ea typeface="SimSun" charset="-122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970843" y="4221142"/>
            <a:ext cx="2458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Emissionseinsparung</a:t>
            </a:r>
            <a:endParaRPr lang="de-DE" dirty="0"/>
          </a:p>
        </p:txBody>
      </p:sp>
      <p:sp>
        <p:nvSpPr>
          <p:cNvPr id="2048" name="Inhaltsplatzhalter 2047"/>
          <p:cNvSpPr>
            <a:spLocks noGrp="1"/>
          </p:cNvSpPr>
          <p:nvPr>
            <p:ph idx="1"/>
          </p:nvPr>
        </p:nvSpPr>
        <p:spPr>
          <a:xfrm>
            <a:off x="467544" y="5138549"/>
            <a:ext cx="8192160" cy="1314787"/>
          </a:xfrm>
        </p:spPr>
        <p:txBody>
          <a:bodyPr/>
          <a:lstStyle/>
          <a:p>
            <a:r>
              <a:rPr lang="de-DE" dirty="0"/>
              <a:t>Standort: </a:t>
            </a:r>
            <a:r>
              <a:rPr lang="de-DE" dirty="0" smtClean="0"/>
              <a:t>			Distrikte </a:t>
            </a:r>
            <a:r>
              <a:rPr lang="de-DE" dirty="0" err="1" smtClean="0"/>
              <a:t>Gisagara</a:t>
            </a:r>
            <a:r>
              <a:rPr lang="de-DE" dirty="0"/>
              <a:t>, </a:t>
            </a:r>
            <a:r>
              <a:rPr lang="de-DE" dirty="0" err="1"/>
              <a:t>Nyamgabe</a:t>
            </a:r>
            <a:r>
              <a:rPr lang="de-DE" dirty="0"/>
              <a:t>, </a:t>
            </a:r>
            <a:r>
              <a:rPr lang="de-DE" dirty="0" err="1" smtClean="0"/>
              <a:t>Muhanga</a:t>
            </a:r>
            <a:r>
              <a:rPr lang="de-DE" dirty="0" smtClean="0"/>
              <a:t> </a:t>
            </a:r>
            <a:r>
              <a:rPr lang="de-DE" dirty="0"/>
              <a:t>und </a:t>
            </a:r>
            <a:r>
              <a:rPr lang="de-DE" dirty="0" smtClean="0"/>
              <a:t>							</a:t>
            </a:r>
            <a:r>
              <a:rPr lang="de-DE" dirty="0" err="1" smtClean="0"/>
              <a:t>Rusiz</a:t>
            </a:r>
            <a:r>
              <a:rPr lang="de-DE" dirty="0"/>
              <a:t> </a:t>
            </a:r>
            <a:r>
              <a:rPr lang="de-DE" dirty="0" smtClean="0"/>
              <a:t>in der Südprovinz </a:t>
            </a:r>
            <a:r>
              <a:rPr lang="sv-SE" dirty="0" smtClean="0"/>
              <a:t>Rwandas</a:t>
            </a:r>
            <a:endParaRPr lang="sv-SE" dirty="0"/>
          </a:p>
          <a:p>
            <a:pPr marL="0" indent="0"/>
            <a:r>
              <a:rPr lang="de-DE" dirty="0"/>
              <a:t>Lokaler Partner: </a:t>
            </a:r>
            <a:r>
              <a:rPr lang="de-DE" dirty="0" smtClean="0"/>
              <a:t>Rural Development </a:t>
            </a:r>
            <a:r>
              <a:rPr lang="de-DE" dirty="0" err="1" smtClean="0"/>
              <a:t>Interdiocesan</a:t>
            </a:r>
            <a:r>
              <a:rPr lang="de-DE" dirty="0" smtClean="0"/>
              <a:t> Service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162A10-CD96-4D67-960B-BA239245EAA7}" type="slidenum">
              <a:rPr lang="de-DE" smtClean="0"/>
              <a:t>9</a:t>
            </a:fld>
            <a:endParaRPr lang="de-DE" dirty="0"/>
          </a:p>
        </p:txBody>
      </p:sp>
      <p:sp>
        <p:nvSpPr>
          <p:cNvPr id="11" name="Rechteck 10">
            <a:hlinkClick r:id="rId3" action="ppaction://hlinksldjump"/>
          </p:cNvPr>
          <p:cNvSpPr/>
          <p:nvPr/>
        </p:nvSpPr>
        <p:spPr bwMode="auto">
          <a:xfrm>
            <a:off x="6300192" y="476672"/>
            <a:ext cx="2664296" cy="1296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1115616" y="3362677"/>
            <a:ext cx="1080120" cy="734055"/>
          </a:xfrm>
          <a:prstGeom prst="roundRect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rgbClr val="CCCC00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1379221" y="3452575"/>
            <a:ext cx="168443" cy="2372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6" name="Flussdiagramm: Magnetplattenspeicher 5"/>
          <p:cNvSpPr/>
          <p:nvPr/>
        </p:nvSpPr>
        <p:spPr bwMode="auto">
          <a:xfrm>
            <a:off x="1187624" y="2894502"/>
            <a:ext cx="432049" cy="534498"/>
          </a:xfrm>
          <a:prstGeom prst="flowChartMagneticDisk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379221" y="3768284"/>
            <a:ext cx="168443" cy="2372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1794824" y="3439836"/>
            <a:ext cx="168443" cy="2372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1794823" y="3752406"/>
            <a:ext cx="168443" cy="2372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7" name="Flussdiagramm: Verzögerung 6"/>
          <p:cNvSpPr/>
          <p:nvPr/>
        </p:nvSpPr>
        <p:spPr bwMode="auto">
          <a:xfrm rot="5202954">
            <a:off x="1696053" y="2991790"/>
            <a:ext cx="433290" cy="417900"/>
          </a:xfrm>
          <a:prstGeom prst="flowChartDelay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299999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9" name="Träne 8"/>
          <p:cNvSpPr/>
          <p:nvPr/>
        </p:nvSpPr>
        <p:spPr bwMode="auto">
          <a:xfrm rot="18945822">
            <a:off x="2961158" y="3141242"/>
            <a:ext cx="139417" cy="146295"/>
          </a:xfrm>
          <a:prstGeom prst="teardrop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26" name="Träne 25"/>
          <p:cNvSpPr/>
          <p:nvPr/>
        </p:nvSpPr>
        <p:spPr bwMode="auto">
          <a:xfrm rot="18945822">
            <a:off x="2975769" y="3639888"/>
            <a:ext cx="122440" cy="154415"/>
          </a:xfrm>
          <a:prstGeom prst="teardrop">
            <a:avLst/>
          </a:prstGeom>
          <a:solidFill>
            <a:schemeClr val="bg1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2627784" y="3677105"/>
            <a:ext cx="864096" cy="544037"/>
          </a:xfrm>
          <a:prstGeom prst="mathMin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27" name="Minus 26"/>
          <p:cNvSpPr/>
          <p:nvPr/>
        </p:nvSpPr>
        <p:spPr bwMode="auto">
          <a:xfrm rot="5147272">
            <a:off x="2178409" y="3356817"/>
            <a:ext cx="1144246" cy="391596"/>
          </a:xfrm>
          <a:prstGeom prst="mathMin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0" name="Minus 29"/>
          <p:cNvSpPr/>
          <p:nvPr/>
        </p:nvSpPr>
        <p:spPr bwMode="auto">
          <a:xfrm rot="5677315">
            <a:off x="2834291" y="3422990"/>
            <a:ext cx="1145588" cy="315186"/>
          </a:xfrm>
          <a:prstGeom prst="mathMin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1" name="Minus 30"/>
          <p:cNvSpPr/>
          <p:nvPr/>
        </p:nvSpPr>
        <p:spPr bwMode="auto">
          <a:xfrm>
            <a:off x="2808528" y="3272481"/>
            <a:ext cx="211832" cy="334709"/>
          </a:xfrm>
          <a:prstGeom prst="mathMin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3" name="Minus 32"/>
          <p:cNvSpPr/>
          <p:nvPr/>
        </p:nvSpPr>
        <p:spPr bwMode="auto">
          <a:xfrm>
            <a:off x="3145627" y="3261645"/>
            <a:ext cx="211832" cy="334709"/>
          </a:xfrm>
          <a:prstGeom prst="mathMin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4" name="Träne 33"/>
          <p:cNvSpPr/>
          <p:nvPr/>
        </p:nvSpPr>
        <p:spPr bwMode="auto">
          <a:xfrm rot="18945822">
            <a:off x="3176891" y="3127591"/>
            <a:ext cx="139417" cy="146295"/>
          </a:xfrm>
          <a:prstGeom prst="teardrop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5" name="Träne 34"/>
          <p:cNvSpPr/>
          <p:nvPr/>
        </p:nvSpPr>
        <p:spPr bwMode="auto">
          <a:xfrm rot="18945822">
            <a:off x="3168344" y="3639887"/>
            <a:ext cx="122440" cy="154415"/>
          </a:xfrm>
          <a:prstGeom prst="teardrop">
            <a:avLst/>
          </a:prstGeom>
          <a:solidFill>
            <a:schemeClr val="bg1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509341" y="4078813"/>
            <a:ext cx="141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6.000 Wasserfilter</a:t>
            </a:r>
            <a:endParaRPr lang="de-DE" dirty="0"/>
          </a:p>
        </p:txBody>
      </p:sp>
      <p:sp>
        <p:nvSpPr>
          <p:cNvPr id="13" name="Plus 12"/>
          <p:cNvSpPr/>
          <p:nvPr/>
        </p:nvSpPr>
        <p:spPr bwMode="auto">
          <a:xfrm>
            <a:off x="2267744" y="3552615"/>
            <a:ext cx="360040" cy="262506"/>
          </a:xfrm>
          <a:prstGeom prst="mathPlus">
            <a:avLst/>
          </a:prstGeom>
          <a:solidFill>
            <a:srgbClr val="CCCC00"/>
          </a:solidFill>
          <a:ln w="9525" cap="flat" cmpd="sng" algn="ctr">
            <a:solidFill>
              <a:srgbClr val="CCC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7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ima-Kollekte_PowerPoint Vorlage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Larissa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760</Words>
  <Application>Microsoft Office PowerPoint</Application>
  <PresentationFormat>Bildschirmpräsentation (4:3)</PresentationFormat>
  <Paragraphs>131</Paragraphs>
  <Slides>19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SimSun</vt:lpstr>
      <vt:lpstr>Arial</vt:lpstr>
      <vt:lpstr>Calibri</vt:lpstr>
      <vt:lpstr>Times New Roman</vt:lpstr>
      <vt:lpstr>Klima-Kollekte_PowerPoint Vorlage</vt:lpstr>
      <vt:lpstr>Einstieg in die CO2-Kompensation und Arbeitsweise der Klima-Kollekte</vt:lpstr>
      <vt:lpstr>Klimawandel</vt:lpstr>
      <vt:lpstr>Klima-Gerechtigkeit: Wer und wie viel?</vt:lpstr>
      <vt:lpstr>Die Klima-Kollekte gGmbH</vt:lpstr>
      <vt:lpstr>Angebote der Klima-Kollekte</vt:lpstr>
      <vt:lpstr>Funktionsweise der CO2-Kompensation</vt:lpstr>
      <vt:lpstr>Funktionsweise der CO2-Kompensation</vt:lpstr>
      <vt:lpstr>PowerPoint-Präsentation</vt:lpstr>
      <vt:lpstr>Projektbeispiel: Energieeffiziente Brennholzöfen</vt:lpstr>
      <vt:lpstr>Projektbeispiel: Energieeffiziente Kochstellen und Wasserfilter</vt:lpstr>
      <vt:lpstr>Qualität der Kompensationsprojekte</vt:lpstr>
      <vt:lpstr>Kompensationsstandards  Internationale Standards</vt:lpstr>
      <vt:lpstr>Kompensationsstandards  Internationale Standards</vt:lpstr>
      <vt:lpstr>Kompensationsstandards  Internationale Standards</vt:lpstr>
      <vt:lpstr>Kompensationsstandards  Internationale Standards</vt:lpstr>
      <vt:lpstr>Kompensationsstandards  Zusatzstandards</vt:lpstr>
      <vt:lpstr>Kompensationsstandards  Zusatzstandards</vt:lpstr>
      <vt:lpstr>Kompensationsstandards  Regional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rebekka.mejda</dc:creator>
  <cp:lastModifiedBy>sina.brod</cp:lastModifiedBy>
  <cp:revision>157</cp:revision>
  <cp:lastPrinted>2018-10-15T08:43:35Z</cp:lastPrinted>
  <dcterms:created xsi:type="dcterms:W3CDTF">2016-11-28T10:21:16Z</dcterms:created>
  <dcterms:modified xsi:type="dcterms:W3CDTF">2020-09-15T11:10:38Z</dcterms:modified>
</cp:coreProperties>
</file>