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3"/>
  </p:notesMasterIdLst>
  <p:sldIdLst>
    <p:sldId id="600" r:id="rId5"/>
    <p:sldId id="358" r:id="rId6"/>
    <p:sldId id="453" r:id="rId7"/>
    <p:sldId id="533" r:id="rId8"/>
    <p:sldId id="532" r:id="rId9"/>
    <p:sldId id="534" r:id="rId10"/>
    <p:sldId id="602" r:id="rId11"/>
    <p:sldId id="603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DC0E3"/>
    <a:srgbClr val="004B81"/>
    <a:srgbClr val="C2C2C2"/>
    <a:srgbClr val="BB823E"/>
    <a:srgbClr val="3F414C"/>
    <a:srgbClr val="FDC658"/>
    <a:srgbClr val="000000"/>
    <a:srgbClr val="FF66B3"/>
    <a:srgbClr val="D81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3AA2F3-5E9A-470D-AE59-9A57E563020A}" v="182" dt="2023-05-30T15:44:09.337"/>
    <p1510:client id="{49C2E513-BF2D-4D84-97D4-3DCECA8EB817}" v="981" dt="2023-05-30T09:23:06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76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ald Rettich" userId="20e766f2-32a0-40f7-a715-799af01ade43" providerId="ADAL" clId="{3C3AA2F3-5E9A-470D-AE59-9A57E563020A}"/>
    <pc:docChg chg="undo custSel addSld delSld modSld addSection delSection">
      <pc:chgData name="Harald Rettich" userId="20e766f2-32a0-40f7-a715-799af01ade43" providerId="ADAL" clId="{3C3AA2F3-5E9A-470D-AE59-9A57E563020A}" dt="2023-05-30T15:44:09.337" v="241" actId="20577"/>
      <pc:docMkLst>
        <pc:docMk/>
      </pc:docMkLst>
      <pc:sldChg chg="add">
        <pc:chgData name="Harald Rettich" userId="20e766f2-32a0-40f7-a715-799af01ade43" providerId="ADAL" clId="{3C3AA2F3-5E9A-470D-AE59-9A57E563020A}" dt="2023-05-30T11:35:09.112" v="128"/>
        <pc:sldMkLst>
          <pc:docMk/>
          <pc:sldMk cId="589673557" sldId="358"/>
        </pc:sldMkLst>
      </pc:sldChg>
      <pc:sldChg chg="modSp mod">
        <pc:chgData name="Harald Rettich" userId="20e766f2-32a0-40f7-a715-799af01ade43" providerId="ADAL" clId="{3C3AA2F3-5E9A-470D-AE59-9A57E563020A}" dt="2023-05-30T15:22:19.725" v="169" actId="1076"/>
        <pc:sldMkLst>
          <pc:docMk/>
          <pc:sldMk cId="2836466637" sldId="600"/>
        </pc:sldMkLst>
        <pc:spChg chg="mod">
          <ac:chgData name="Harald Rettich" userId="20e766f2-32a0-40f7-a715-799af01ade43" providerId="ADAL" clId="{3C3AA2F3-5E9A-470D-AE59-9A57E563020A}" dt="2023-05-30T15:22:19.725" v="169" actId="1076"/>
          <ac:spMkLst>
            <pc:docMk/>
            <pc:sldMk cId="2836466637" sldId="600"/>
            <ac:spMk id="2" creationId="{10C1B1A8-039F-198E-0408-31644BBE5F5A}"/>
          </ac:spMkLst>
        </pc:spChg>
      </pc:sldChg>
      <pc:sldChg chg="del">
        <pc:chgData name="Harald Rettich" userId="20e766f2-32a0-40f7-a715-799af01ade43" providerId="ADAL" clId="{3C3AA2F3-5E9A-470D-AE59-9A57E563020A}" dt="2023-05-30T10:54:24.706" v="3" actId="47"/>
        <pc:sldMkLst>
          <pc:docMk/>
          <pc:sldMk cId="1681856131" sldId="601"/>
        </pc:sldMkLst>
      </pc:sldChg>
      <pc:sldChg chg="modSp add">
        <pc:chgData name="Harald Rettich" userId="20e766f2-32a0-40f7-a715-799af01ade43" providerId="ADAL" clId="{3C3AA2F3-5E9A-470D-AE59-9A57E563020A}" dt="2023-05-30T15:44:09.337" v="241" actId="20577"/>
        <pc:sldMkLst>
          <pc:docMk/>
          <pc:sldMk cId="2445110866" sldId="602"/>
        </pc:sldMkLst>
        <pc:spChg chg="mod">
          <ac:chgData name="Harald Rettich" userId="20e766f2-32a0-40f7-a715-799af01ade43" providerId="ADAL" clId="{3C3AA2F3-5E9A-470D-AE59-9A57E563020A}" dt="2023-05-30T15:44:09.337" v="241" actId="20577"/>
          <ac:spMkLst>
            <pc:docMk/>
            <pc:sldMk cId="2445110866" sldId="602"/>
            <ac:spMk id="11" creationId="{2D6E4543-FA9C-8FA7-95E3-D9501ECBEDC4}"/>
          </ac:spMkLst>
        </pc:spChg>
      </pc:sldChg>
      <pc:sldChg chg="addSp delSp modSp add mod modAnim">
        <pc:chgData name="Harald Rettich" userId="20e766f2-32a0-40f7-a715-799af01ade43" providerId="ADAL" clId="{3C3AA2F3-5E9A-470D-AE59-9A57E563020A}" dt="2023-05-30T11:02:07.299" v="127" actId="20577"/>
        <pc:sldMkLst>
          <pc:docMk/>
          <pc:sldMk cId="311931158" sldId="603"/>
        </pc:sldMkLst>
        <pc:spChg chg="mod">
          <ac:chgData name="Harald Rettich" userId="20e766f2-32a0-40f7-a715-799af01ade43" providerId="ADAL" clId="{3C3AA2F3-5E9A-470D-AE59-9A57E563020A}" dt="2023-05-30T11:01:56.232" v="125" actId="1076"/>
          <ac:spMkLst>
            <pc:docMk/>
            <pc:sldMk cId="311931158" sldId="603"/>
            <ac:spMk id="2" creationId="{00000000-0000-0000-0000-000000000000}"/>
          </ac:spMkLst>
        </pc:spChg>
        <pc:spChg chg="add mod">
          <ac:chgData name="Harald Rettich" userId="20e766f2-32a0-40f7-a715-799af01ade43" providerId="ADAL" clId="{3C3AA2F3-5E9A-470D-AE59-9A57E563020A}" dt="2023-05-30T11:01:44.736" v="124" actId="1076"/>
          <ac:spMkLst>
            <pc:docMk/>
            <pc:sldMk cId="311931158" sldId="603"/>
            <ac:spMk id="6" creationId="{E3810210-D214-7C61-67CD-10CEDE4E03AA}"/>
          </ac:spMkLst>
        </pc:spChg>
        <pc:spChg chg="mod">
          <ac:chgData name="Harald Rettich" userId="20e766f2-32a0-40f7-a715-799af01ade43" providerId="ADAL" clId="{3C3AA2F3-5E9A-470D-AE59-9A57E563020A}" dt="2023-05-30T11:02:07.299" v="127" actId="20577"/>
          <ac:spMkLst>
            <pc:docMk/>
            <pc:sldMk cId="311931158" sldId="603"/>
            <ac:spMk id="11" creationId="{2D6E4543-FA9C-8FA7-95E3-D9501ECBEDC4}"/>
          </ac:spMkLst>
        </pc:spChg>
        <pc:picChg chg="add mod">
          <ac:chgData name="Harald Rettich" userId="20e766f2-32a0-40f7-a715-799af01ade43" providerId="ADAL" clId="{3C3AA2F3-5E9A-470D-AE59-9A57E563020A}" dt="2023-05-30T11:01:15.128" v="104" actId="1076"/>
          <ac:picMkLst>
            <pc:docMk/>
            <pc:sldMk cId="311931158" sldId="603"/>
            <ac:picMk id="4" creationId="{5EBEA1E4-1FAE-5A6C-9A5B-32623B6BD214}"/>
          </ac:picMkLst>
        </pc:picChg>
        <pc:picChg chg="add mod">
          <ac:chgData name="Harald Rettich" userId="20e766f2-32a0-40f7-a715-799af01ade43" providerId="ADAL" clId="{3C3AA2F3-5E9A-470D-AE59-9A57E563020A}" dt="2023-05-30T11:01:37.151" v="123" actId="1076"/>
          <ac:picMkLst>
            <pc:docMk/>
            <pc:sldMk cId="311931158" sldId="603"/>
            <ac:picMk id="8" creationId="{517CA8B6-A0E0-1E9C-0AB3-1344FE542D05}"/>
          </ac:picMkLst>
        </pc:picChg>
        <pc:picChg chg="del">
          <ac:chgData name="Harald Rettich" userId="20e766f2-32a0-40f7-a715-799af01ade43" providerId="ADAL" clId="{3C3AA2F3-5E9A-470D-AE59-9A57E563020A}" dt="2023-05-30T10:55:10.983" v="50" actId="478"/>
          <ac:picMkLst>
            <pc:docMk/>
            <pc:sldMk cId="311931158" sldId="603"/>
            <ac:picMk id="10" creationId="{233BC364-9C39-174A-AB39-BFA0C15DD59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6C0F0-53CC-9645-972E-D033CAB9D836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FC58A-B125-3F4E-9403-B3BBA62E09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38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478">
              <a:defRPr/>
            </a:pPr>
            <a:fld id="{9C3006A7-AEAD-4B10-AA7D-6866B8A59D13}" type="slidenum">
              <a:rPr lang="de-DE">
                <a:solidFill>
                  <a:prstClr val="black"/>
                </a:solidFill>
                <a:latin typeface="Calibri"/>
              </a:rPr>
              <a:pPr defTabSz="990478">
                <a:defRPr/>
              </a:pPr>
              <a:t>1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456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7680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9pPr>
          </a:lstStyle>
          <a:p>
            <a:pPr eaLnBrk="1" hangingPunct="1"/>
            <a:fld id="{FB6D0664-93E2-4D0F-9346-54795996669B}" type="slidenum">
              <a:rPr lang="de-DE" altLang="de-DE" sz="1200">
                <a:latin typeface="Calibri" pitchFamily="34" charset="0"/>
              </a:rPr>
              <a:pPr eaLnBrk="1" hangingPunct="1"/>
              <a:t>2</a:t>
            </a:fld>
            <a:endParaRPr lang="de-DE" altLang="de-D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ichen</a:t>
            </a:r>
            <a:r>
              <a:rPr lang="de-DE" dirty="0"/>
              <a:t> Lösungsansätze, um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50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1 Tag Zeit war zu kurz, um alle Aspekte in der Tiefe zu analysieren. Vor allem die möglichen Lösungsansätze, um die wichtigsten </a:t>
            </a:r>
            <a:r>
              <a:rPr lang="de-DE" err="1"/>
              <a:t>Painpoints</a:t>
            </a:r>
            <a:r>
              <a:rPr lang="de-DE"/>
              <a:t> zu beseitigen, haben wir nur begonnen zu sammeln.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365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1 Tag Zeit war zu kurz, um alle Aspekte in der Tiefe zu analysieren. Vor allem die möglichen Lösungsansätze, um die wichtigsten </a:t>
            </a:r>
            <a:r>
              <a:rPr lang="de-DE" err="1"/>
              <a:t>Painpoints</a:t>
            </a:r>
            <a:r>
              <a:rPr lang="de-DE"/>
              <a:t> zu beseitigen, haben wir nur begonnen zu sammeln.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68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1 Tag Zeit war zu kurz, um alle Aspekte in der Tiefe zu analysieren. Vor allem die möglichen Lösungsansätze, um die wichtigsten </a:t>
            </a:r>
            <a:r>
              <a:rPr lang="de-DE" err="1"/>
              <a:t>Painpoints</a:t>
            </a:r>
            <a:r>
              <a:rPr lang="de-DE"/>
              <a:t> zu beseitigen, haben wir nur begonnen zu sammeln.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292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1 Tag Zeit war zu kurz, um alle Aspekte in der Tiefe zu analysieren. Vor allem die möglichen Lösungsansätze, um die wichtigsten </a:t>
            </a:r>
            <a:r>
              <a:rPr lang="de-DE" err="1"/>
              <a:t>Painpoints</a:t>
            </a:r>
            <a:r>
              <a:rPr lang="de-DE"/>
              <a:t> zu beseitigen, haben wir nur begonnen zu sammeln.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80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_Inhalt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Arial" charset="0"/>
                <a:cs typeface="Arial" charset="0"/>
              </a:defRPr>
            </a:lvl1pPr>
            <a:lvl2pPr>
              <a:defRPr>
                <a:latin typeface="+mn-lt"/>
                <a:ea typeface="Arial" charset="0"/>
                <a:cs typeface="Arial" charset="0"/>
              </a:defRPr>
            </a:lvl2pPr>
            <a:lvl3pPr>
              <a:defRPr>
                <a:latin typeface="+mn-lt"/>
                <a:ea typeface="Arial" charset="0"/>
                <a:cs typeface="Arial" charset="0"/>
              </a:defRPr>
            </a:lvl3pPr>
            <a:lvl4pPr>
              <a:defRPr>
                <a:latin typeface="+mn-lt"/>
                <a:ea typeface="Arial" charset="0"/>
                <a:cs typeface="Arial" charset="0"/>
              </a:defRPr>
            </a:lvl4pPr>
            <a:lvl5pPr>
              <a:defRPr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  <a:ea typeface="Arial" charset="0"/>
                <a:cs typeface="Arial" charset="0"/>
              </a:defRPr>
            </a:lvl1pPr>
          </a:lstStyle>
          <a:p>
            <a:fld id="{31E5BF8F-2EE9-A046-B3A9-2E4A45AE9E81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den Logo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6035040" y="0"/>
            <a:ext cx="615696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780" y="2361462"/>
            <a:ext cx="4279900" cy="1737137"/>
          </a:xfrm>
          <a:prstGeom prst="rect">
            <a:avLst/>
          </a:prstGeom>
        </p:spPr>
      </p:pic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>
          <a:xfrm>
            <a:off x="625451" y="2408187"/>
            <a:ext cx="4757737" cy="1643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Logo Kunde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/Zahlen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79650" y="4221088"/>
            <a:ext cx="7632700" cy="2636912"/>
          </a:xfrm>
        </p:spPr>
        <p:txBody>
          <a:bodyPr>
            <a:noAutofit/>
          </a:bodyPr>
          <a:lstStyle>
            <a:lvl1pPr marL="0" indent="0" algn="ctr">
              <a:buNone/>
              <a:defRPr sz="1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6000">
                <a:latin typeface="Arial" charset="0"/>
                <a:ea typeface="Arial" charset="0"/>
                <a:cs typeface="Arial" charset="0"/>
              </a:defRPr>
            </a:lvl2pPr>
            <a:lvl3pPr>
              <a:defRPr sz="6000">
                <a:latin typeface="Arial" charset="0"/>
                <a:ea typeface="Arial" charset="0"/>
                <a:cs typeface="Arial" charset="0"/>
              </a:defRPr>
            </a:lvl3pPr>
            <a:lvl4pPr>
              <a:defRPr sz="6000">
                <a:latin typeface="Arial" charset="0"/>
                <a:ea typeface="Arial" charset="0"/>
                <a:cs typeface="Arial" charset="0"/>
              </a:defRPr>
            </a:lvl4pPr>
            <a:lvl5pPr>
              <a:defRPr sz="6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/>
              <a:t>#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Untertitel/Inhalt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68219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CH" noProof="0"/>
              <a:t>Titel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5" y="635809"/>
            <a:ext cx="11374134" cy="442093"/>
          </a:xfrm>
        </p:spPr>
        <p:txBody>
          <a:bodyPr>
            <a:norm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/>
              <a:t>Untertitel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7" hasCustomPrompt="1"/>
          </p:nvPr>
        </p:nvSpPr>
        <p:spPr>
          <a:xfrm>
            <a:off x="0" y="1287463"/>
            <a:ext cx="12192000" cy="5570537"/>
          </a:xfrm>
        </p:spPr>
        <p:txBody>
          <a:bodyPr lIns="503998" tIns="36000" rIns="503999">
            <a:noAutofit/>
          </a:bodyPr>
          <a:lstStyle>
            <a:lvl1pPr>
              <a:lnSpc>
                <a:spcPct val="120000"/>
              </a:lnSpc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de-CH" noProof="0"/>
              <a:t>Bild oder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Untertitel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82622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CH" noProof="0"/>
              <a:t>Titel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5" y="635809"/>
            <a:ext cx="11374134" cy="442093"/>
          </a:xfrm>
        </p:spPr>
        <p:txBody>
          <a:bodyPr>
            <a:norm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/>
              <a:t>Untertitel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30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und Banner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4647453"/>
            <a:ext cx="12192000" cy="2210547"/>
          </a:xfrm>
          <a:prstGeom prst="rect">
            <a:avLst/>
          </a:prstGeom>
          <a:solidFill>
            <a:srgbClr val="004D9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22275" y="4953569"/>
            <a:ext cx="11374134" cy="1453176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6326337" y="1287464"/>
            <a:ext cx="5470072" cy="3157536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22728" y="1287464"/>
            <a:ext cx="5470072" cy="3157536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5" y="699059"/>
            <a:ext cx="11374134" cy="442093"/>
          </a:xfrm>
        </p:spPr>
        <p:txBody>
          <a:bodyPr>
            <a:normAutofit/>
          </a:bodyPr>
          <a:lstStyle>
            <a:lvl1pPr marL="0" indent="0">
              <a:buNone/>
              <a:defRPr lang="de-DE" sz="2000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Untertitel</a:t>
            </a:r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729" y="181230"/>
            <a:ext cx="11373680" cy="50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3200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97582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B952C08-AD8B-B449-ACD9-2F4096C2699B}" type="datetimeFigureOut">
              <a:rPr lang="de-CH" noProof="0" smtClean="0"/>
              <a:pPr/>
              <a:t>30.05.2023</a:t>
            </a:fld>
            <a:endParaRPr lang="de-CH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CH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1E5BF8F-2EE9-A046-B3A9-2E4A45AE9E81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60663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/>
        <a:buChar char="•"/>
        <a:defRPr sz="2800" b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hyperlink" Target="mailto:harald.rettich@myclimate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CF4555E-97FB-4304-8F5C-8F98A6067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0" y="-49705"/>
            <a:ext cx="12208760" cy="686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tertitel 2"/>
          <p:cNvSpPr txBox="1">
            <a:spLocks/>
          </p:cNvSpPr>
          <p:nvPr/>
        </p:nvSpPr>
        <p:spPr>
          <a:xfrm>
            <a:off x="378956" y="3297554"/>
            <a:ext cx="4222556" cy="484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242E9B0-BD56-4C03-9EAD-39E339B20769}"/>
              </a:ext>
            </a:extLst>
          </p:cNvPr>
          <p:cNvSpPr/>
          <p:nvPr/>
        </p:nvSpPr>
        <p:spPr>
          <a:xfrm>
            <a:off x="-38569" y="5032913"/>
            <a:ext cx="12208760" cy="17816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1000">
                <a:schemeClr val="bg1">
                  <a:lumMod val="0"/>
                  <a:lumOff val="10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Netzwerktreffen Nachhaltigkeit</a:t>
            </a:r>
          </a:p>
        </p:txBody>
      </p:sp>
      <p:sp>
        <p:nvSpPr>
          <p:cNvPr id="32" name="Untertitel 2">
            <a:extLst>
              <a:ext uri="{FF2B5EF4-FFF2-40B4-BE49-F238E27FC236}">
                <a16:creationId xmlns:a16="http://schemas.microsoft.com/office/drawing/2014/main" id="{BCC28AD8-3022-493F-AE27-E3779B966F6A}"/>
              </a:ext>
            </a:extLst>
          </p:cNvPr>
          <p:cNvSpPr txBox="1">
            <a:spLocks/>
          </p:cNvSpPr>
          <p:nvPr/>
        </p:nvSpPr>
        <p:spPr>
          <a:xfrm>
            <a:off x="2422069" y="5931330"/>
            <a:ext cx="1977985" cy="88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20204"/>
              <a:ea typeface="Roboto" panose="02000000000000000000" pitchFamily="2" charset="0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21DB18D-B218-40E2-B371-B2B7C1609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188" y="5526017"/>
            <a:ext cx="2461313" cy="102239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C5A7BEA-69C2-4A58-9BD2-196B8C71F55E}"/>
              </a:ext>
            </a:extLst>
          </p:cNvPr>
          <p:cNvSpPr txBox="1"/>
          <p:nvPr/>
        </p:nvSpPr>
        <p:spPr>
          <a:xfrm>
            <a:off x="1756822" y="6037213"/>
            <a:ext cx="332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0C1B1A8-039F-198E-0408-31644BBE5F5A}"/>
              </a:ext>
            </a:extLst>
          </p:cNvPr>
          <p:cNvSpPr txBox="1"/>
          <p:nvPr/>
        </p:nvSpPr>
        <p:spPr>
          <a:xfrm>
            <a:off x="4470881" y="5671245"/>
            <a:ext cx="4186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30.06.2023</a:t>
            </a:r>
            <a:br>
              <a:rPr lang="de-DE" dirty="0"/>
            </a:br>
            <a:r>
              <a:rPr lang="de-DE" dirty="0"/>
              <a:t>„New Work Ansätze in wachsenden Unternehmen“</a:t>
            </a:r>
            <a:br>
              <a:rPr lang="de-DE" dirty="0"/>
            </a:br>
            <a:r>
              <a:rPr lang="de-DE" dirty="0"/>
              <a:t>Harald Rettich</a:t>
            </a:r>
            <a:br>
              <a:rPr lang="de-DE" dirty="0"/>
            </a:b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pic>
        <p:nvPicPr>
          <p:cNvPr id="13" name="Grafik 12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5E7CC7F5-C84A-7FF2-F532-070CD6CD9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5778" y="5525451"/>
            <a:ext cx="45148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6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948" y="2244874"/>
            <a:ext cx="2620389" cy="262038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966" y="2262228"/>
            <a:ext cx="2620189" cy="262018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3" t="7276" r="10548" b="15767"/>
          <a:stretch/>
        </p:blipFill>
        <p:spPr>
          <a:xfrm>
            <a:off x="905561" y="2290097"/>
            <a:ext cx="2561613" cy="25084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5778" name="Text Box 19"/>
          <p:cNvSpPr txBox="1">
            <a:spLocks noChangeArrowheads="1"/>
          </p:cNvSpPr>
          <p:nvPr/>
        </p:nvSpPr>
        <p:spPr bwMode="auto">
          <a:xfrm>
            <a:off x="4507845" y="1627304"/>
            <a:ext cx="31704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de-CH" altLang="de-DE" sz="20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Klimabildung</a:t>
            </a:r>
          </a:p>
        </p:txBody>
      </p:sp>
      <p:sp>
        <p:nvSpPr>
          <p:cNvPr id="75779" name="Text Box 26"/>
          <p:cNvSpPr txBox="1">
            <a:spLocks noChangeArrowheads="1"/>
          </p:cNvSpPr>
          <p:nvPr/>
        </p:nvSpPr>
        <p:spPr bwMode="auto">
          <a:xfrm>
            <a:off x="-59331" y="1641284"/>
            <a:ext cx="44913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de-CH" altLang="de-DE" sz="20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Beratung und Lösungen</a:t>
            </a:r>
          </a:p>
        </p:txBody>
      </p:sp>
      <p:sp>
        <p:nvSpPr>
          <p:cNvPr id="75780" name="Text Box 20"/>
          <p:cNvSpPr txBox="1">
            <a:spLocks noChangeArrowheads="1"/>
          </p:cNvSpPr>
          <p:nvPr/>
        </p:nvSpPr>
        <p:spPr bwMode="auto">
          <a:xfrm>
            <a:off x="7923971" y="1627304"/>
            <a:ext cx="42103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LT Com 65 Bold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de-CH" altLang="de-DE" sz="20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Klimaschutzprojekte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myclimate Aktivitäten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dirty="0"/>
              <a:t>Profitieren Sie von der grossen Bandbreite an individuellen Lösungen und unserer langjährigen Expertise.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Wirksamer Klimaschutz – lokal und global </a:t>
            </a:r>
          </a:p>
        </p:txBody>
      </p:sp>
    </p:spTree>
    <p:extLst>
      <p:ext uri="{BB962C8B-B14F-4D97-AF65-F5344CB8AC3E}">
        <p14:creationId xmlns:p14="http://schemas.microsoft.com/office/powerpoint/2010/main" val="58967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024ADE0C-C1C4-084E-ADF4-925ADFAF5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45" b="13666"/>
          <a:stretch/>
        </p:blipFill>
        <p:spPr>
          <a:xfrm>
            <a:off x="13569" y="141128"/>
            <a:ext cx="12192000" cy="6858002"/>
          </a:xfrm>
          <a:prstGeom prst="rect">
            <a:avLst/>
          </a:prstGeom>
          <a:noFill/>
          <a:effectLst/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35BC523A-A0B2-3145-8C63-F0502E783734}"/>
              </a:ext>
            </a:extLst>
          </p:cNvPr>
          <p:cNvSpPr/>
          <p:nvPr/>
        </p:nvSpPr>
        <p:spPr>
          <a:xfrm rot="10800000">
            <a:off x="-1" y="-85851"/>
            <a:ext cx="12192000" cy="46993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7000">
                <a:schemeClr val="bg1">
                  <a:lumMod val="0"/>
                  <a:lumOff val="10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3140DC1-5575-8B4C-8B5C-D50EA4FE8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3600" dirty="0"/>
              <a:t>New Work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0AD3127-2056-554A-BE2C-2A35CE724FF6}"/>
              </a:ext>
            </a:extLst>
          </p:cNvPr>
          <p:cNvSpPr txBox="1"/>
          <p:nvPr/>
        </p:nvSpPr>
        <p:spPr>
          <a:xfrm>
            <a:off x="285771" y="1160938"/>
            <a:ext cx="5776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Life Balance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AEAB27A-F97F-E844-8679-8EA6FEAD56CF}"/>
              </a:ext>
            </a:extLst>
          </p:cNvPr>
          <p:cNvSpPr txBox="1"/>
          <p:nvPr/>
        </p:nvSpPr>
        <p:spPr>
          <a:xfrm>
            <a:off x="5101352" y="830415"/>
            <a:ext cx="377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Selbstbestimmung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C759FA2-7DA4-9741-9A26-E5CB0D10AA2C}"/>
              </a:ext>
            </a:extLst>
          </p:cNvPr>
          <p:cNvSpPr txBox="1"/>
          <p:nvPr/>
        </p:nvSpPr>
        <p:spPr>
          <a:xfrm>
            <a:off x="5265881" y="2470822"/>
            <a:ext cx="4042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Agilität</a:t>
            </a:r>
            <a:endParaRPr lang="de-DE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CBA2777-53CB-574F-AF59-F0727AEF1164}"/>
              </a:ext>
            </a:extLst>
          </p:cNvPr>
          <p:cNvSpPr txBox="1"/>
          <p:nvPr/>
        </p:nvSpPr>
        <p:spPr>
          <a:xfrm>
            <a:off x="8137316" y="1612997"/>
            <a:ext cx="376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Dringlichkeit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E0F31C1-F1EE-B042-AE3E-0FC7CCCF2094}"/>
              </a:ext>
            </a:extLst>
          </p:cNvPr>
          <p:cNvSpPr txBox="1"/>
          <p:nvPr/>
        </p:nvSpPr>
        <p:spPr>
          <a:xfrm>
            <a:off x="2481337" y="1765233"/>
            <a:ext cx="460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Mitbestimmung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895F9F4-177D-C84E-96FF-D7AE1D355881}"/>
              </a:ext>
            </a:extLst>
          </p:cNvPr>
          <p:cNvSpPr txBox="1"/>
          <p:nvPr/>
        </p:nvSpPr>
        <p:spPr>
          <a:xfrm>
            <a:off x="5720188" y="3145587"/>
            <a:ext cx="5705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Freiheit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97FECF5-B93E-2141-AAD5-C318A0A05E0C}"/>
              </a:ext>
            </a:extLst>
          </p:cNvPr>
          <p:cNvSpPr txBox="1"/>
          <p:nvPr/>
        </p:nvSpPr>
        <p:spPr>
          <a:xfrm>
            <a:off x="0" y="2341466"/>
            <a:ext cx="374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Arbeitgeberattraktivität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62B20FE-554E-2A42-9D0F-EC85C18F306D}"/>
              </a:ext>
            </a:extLst>
          </p:cNvPr>
          <p:cNvSpPr txBox="1"/>
          <p:nvPr/>
        </p:nvSpPr>
        <p:spPr>
          <a:xfrm>
            <a:off x="6109569" y="2238319"/>
            <a:ext cx="435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Arbeitskonzepte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4280E22-1E3E-B943-AFFF-A9BC38F93AF4}"/>
              </a:ext>
            </a:extLst>
          </p:cNvPr>
          <p:cNvSpPr txBox="1"/>
          <p:nvPr/>
        </p:nvSpPr>
        <p:spPr>
          <a:xfrm>
            <a:off x="6988172" y="1191724"/>
            <a:ext cx="438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E929C5A-7A2B-3346-883D-10BE3BE5C66B}"/>
              </a:ext>
            </a:extLst>
          </p:cNvPr>
          <p:cNvSpPr txBox="1"/>
          <p:nvPr/>
        </p:nvSpPr>
        <p:spPr>
          <a:xfrm>
            <a:off x="712014" y="3108464"/>
            <a:ext cx="465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Mitarbeitendenbindung</a:t>
            </a:r>
            <a:endParaRPr lang="de-DE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18A3845-4264-0042-0C6A-C5DA4D6AD54D}"/>
              </a:ext>
            </a:extLst>
          </p:cNvPr>
          <p:cNvSpPr txBox="1"/>
          <p:nvPr/>
        </p:nvSpPr>
        <p:spPr>
          <a:xfrm>
            <a:off x="8773079" y="3429000"/>
            <a:ext cx="377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Zufriedenheit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BFCB4E-8D6E-D127-7500-2FBA0F1FCED3}"/>
              </a:ext>
            </a:extLst>
          </p:cNvPr>
          <p:cNvSpPr txBox="1"/>
          <p:nvPr/>
        </p:nvSpPr>
        <p:spPr>
          <a:xfrm>
            <a:off x="7763287" y="2662705"/>
            <a:ext cx="460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Zeitgeist</a:t>
            </a:r>
          </a:p>
        </p:txBody>
      </p:sp>
    </p:spTree>
    <p:extLst>
      <p:ext uri="{BB962C8B-B14F-4D97-AF65-F5344CB8AC3E}">
        <p14:creationId xmlns:p14="http://schemas.microsoft.com/office/powerpoint/2010/main" val="326308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Fit-for-future	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-1124262" y="5831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33BC364-9C39-174A-AB39-BFA0C15DD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258" y="132832"/>
            <a:ext cx="2112082" cy="877326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2D6E4543-FA9C-8FA7-95E3-D9501ECBEDC4}"/>
              </a:ext>
            </a:extLst>
          </p:cNvPr>
          <p:cNvSpPr txBox="1">
            <a:spLocks/>
          </p:cNvSpPr>
          <p:nvPr/>
        </p:nvSpPr>
        <p:spPr>
          <a:xfrm>
            <a:off x="422275" y="1239227"/>
            <a:ext cx="8733300" cy="525416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err="1"/>
              <a:t>Why</a:t>
            </a:r>
            <a:r>
              <a:rPr lang="de-DE" sz="2400" dirty="0"/>
              <a:t>?</a:t>
            </a:r>
          </a:p>
          <a:p>
            <a:pPr lvl="1">
              <a:buFont typeface="Wingdings" pitchFamily="2" charset="2"/>
              <a:buChar char="Ø"/>
            </a:pPr>
            <a:r>
              <a:rPr lang="de-DE" sz="2000" dirty="0"/>
              <a:t>starkes Wachstum in unsicheren Zeiten</a:t>
            </a:r>
          </a:p>
          <a:p>
            <a:pPr lvl="1">
              <a:buFont typeface="Wingdings" pitchFamily="2" charset="2"/>
              <a:buChar char="Ø"/>
            </a:pPr>
            <a:r>
              <a:rPr lang="de-DE" sz="2000" dirty="0"/>
              <a:t>Fokus auf Zahlen und Prozesse</a:t>
            </a:r>
          </a:p>
          <a:p>
            <a:pPr lvl="1">
              <a:buFont typeface="Wingdings" pitchFamily="2" charset="2"/>
              <a:buChar char="Ø"/>
            </a:pPr>
            <a:r>
              <a:rPr lang="de-DE" sz="2000" dirty="0">
                <a:cs typeface="Arial"/>
              </a:rPr>
              <a:t>Kulturthemen wurden vernachlässigt =&gt; wollen wir ändern!</a:t>
            </a:r>
          </a:p>
          <a:p>
            <a:r>
              <a:rPr lang="de-DE" sz="2400" dirty="0" err="1"/>
              <a:t>How</a:t>
            </a:r>
            <a:r>
              <a:rPr lang="de-DE" sz="2400" dirty="0"/>
              <a:t>?</a:t>
            </a:r>
          </a:p>
          <a:p>
            <a:pPr lvl="1">
              <a:buFont typeface="Wingdings" pitchFamily="2" charset="2"/>
              <a:buChar char="Ø"/>
            </a:pPr>
            <a:r>
              <a:rPr lang="de-DE" sz="2000" dirty="0"/>
              <a:t>Verantwortung übernehmen =&gt; Kultur sind wir alle</a:t>
            </a:r>
          </a:p>
          <a:p>
            <a:pPr lvl="1">
              <a:buFont typeface="Wingdings" pitchFamily="2" charset="2"/>
              <a:buChar char="Ø"/>
            </a:pPr>
            <a:r>
              <a:rPr lang="de-DE" sz="2000" dirty="0"/>
              <a:t>Die Organisation gewinnen =&gt; F4F-Team als Botschafter</a:t>
            </a:r>
          </a:p>
          <a:p>
            <a:r>
              <a:rPr lang="de-DE" sz="2400" dirty="0"/>
              <a:t>Mindset:</a:t>
            </a:r>
          </a:p>
          <a:p>
            <a:pPr lvl="1">
              <a:buFont typeface="Wingdings" pitchFamily="2" charset="2"/>
              <a:buChar char="Ø"/>
            </a:pPr>
            <a:r>
              <a:rPr lang="de-DE" sz="2000" dirty="0"/>
              <a:t>Gemäß Leitbild (wohlwollend, offen, neugierig, auf Augenhöhe, )</a:t>
            </a:r>
          </a:p>
          <a:p>
            <a:pPr lvl="1">
              <a:buFont typeface="Wingdings" pitchFamily="2" charset="2"/>
              <a:buChar char="Ø"/>
            </a:pPr>
            <a:r>
              <a:rPr lang="de-DE" sz="2000" dirty="0"/>
              <a:t>Umsetzen / probieren, bei Bedarf anpassen</a:t>
            </a:r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00321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Fit-for-future	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Basis für neue Ansätze </a:t>
            </a:r>
            <a:r>
              <a:rPr lang="de-DE" dirty="0" err="1"/>
              <a:t>Mitarbeitendenumfrage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-1124262" y="5831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33BC364-9C39-174A-AB39-BFA0C15DD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258" y="132832"/>
            <a:ext cx="2112082" cy="877326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2D6E4543-FA9C-8FA7-95E3-D9501ECBEDC4}"/>
              </a:ext>
            </a:extLst>
          </p:cNvPr>
          <p:cNvSpPr txBox="1">
            <a:spLocks/>
          </p:cNvSpPr>
          <p:nvPr/>
        </p:nvSpPr>
        <p:spPr>
          <a:xfrm>
            <a:off x="422276" y="1239228"/>
            <a:ext cx="6932502" cy="21897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2 Kernfragen:</a:t>
            </a:r>
          </a:p>
          <a:p>
            <a:pPr lvl="1">
              <a:buFont typeface="Wingdings" pitchFamily="2" charset="2"/>
              <a:buChar char="Ø"/>
            </a:pPr>
            <a:r>
              <a:rPr lang="de-DE" sz="2000" dirty="0"/>
              <a:t>Was für ein Arbeitgeber ist myclimate aktuell?</a:t>
            </a:r>
          </a:p>
          <a:p>
            <a:pPr lvl="1">
              <a:buFont typeface="Wingdings" pitchFamily="2" charset="2"/>
              <a:buChar char="Ø"/>
            </a:pPr>
            <a:r>
              <a:rPr lang="de-DE" sz="2000" dirty="0"/>
              <a:t>Was für ein Arbeitgeber wollen wir zukünftig sein?</a:t>
            </a:r>
          </a:p>
          <a:p>
            <a:r>
              <a:rPr lang="de-DE" sz="2400" dirty="0"/>
              <a:t>Methodik: nach ganzheitlichem Ansatz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44943EB-A2D2-EA32-DF10-C83873438F9D}"/>
              </a:ext>
            </a:extLst>
          </p:cNvPr>
          <p:cNvSpPr txBox="1"/>
          <p:nvPr/>
        </p:nvSpPr>
        <p:spPr>
          <a:xfrm>
            <a:off x="7332743" y="5646894"/>
            <a:ext cx="4414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Keine Hierarchie / Wertigkeit / zeitliche Reihung  der Elemente =&gt; gegenseitige Abhängigkeit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464BF61-EEB7-4840-855C-FB70B3577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777" y="1010158"/>
            <a:ext cx="4046229" cy="4386156"/>
          </a:xfrm>
          <a:prstGeom prst="rect">
            <a:avLst/>
          </a:prstGeom>
        </p:spPr>
      </p:pic>
      <p:sp>
        <p:nvSpPr>
          <p:cNvPr id="4" name="Textplatzhalter 1">
            <a:extLst>
              <a:ext uri="{FF2B5EF4-FFF2-40B4-BE49-F238E27FC236}">
                <a16:creationId xmlns:a16="http://schemas.microsoft.com/office/drawing/2014/main" id="{70E048CB-C14C-1BBE-B273-2CC48224C2FF}"/>
              </a:ext>
            </a:extLst>
          </p:cNvPr>
          <p:cNvSpPr txBox="1">
            <a:spLocks/>
          </p:cNvSpPr>
          <p:nvPr/>
        </p:nvSpPr>
        <p:spPr>
          <a:xfrm>
            <a:off x="422275" y="3428999"/>
            <a:ext cx="6408183" cy="14735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Das Fit4Future-Kernteam</a:t>
            </a:r>
          </a:p>
          <a:p>
            <a:pPr lvl="1">
              <a:buFont typeface="Wingdings" pitchFamily="2" charset="2"/>
              <a:buChar char="Ø"/>
            </a:pPr>
            <a:r>
              <a:rPr lang="de-DE" sz="2000" dirty="0"/>
              <a:t>32 MA aus allen Abteilungen / Ländern / Hierarchien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22800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Fit-for-future</a:t>
            </a:r>
            <a:br>
              <a:rPr lang="en-US" dirty="0"/>
            </a:br>
            <a:r>
              <a:rPr lang="en-US" dirty="0" err="1"/>
              <a:t>Ergebnisse</a:t>
            </a:r>
            <a:r>
              <a:rPr lang="en-US" dirty="0"/>
              <a:t> und </a:t>
            </a:r>
            <a:r>
              <a:rPr lang="en-US" dirty="0" err="1"/>
              <a:t>Experimente</a:t>
            </a:r>
            <a:r>
              <a:rPr lang="en-US" dirty="0"/>
              <a:t>	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-1124262" y="5831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33BC364-9C39-174A-AB39-BFA0C15DD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258" y="132832"/>
            <a:ext cx="2112082" cy="877326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2D6E4543-FA9C-8FA7-95E3-D9501ECBEDC4}"/>
              </a:ext>
            </a:extLst>
          </p:cNvPr>
          <p:cNvSpPr txBox="1">
            <a:spLocks/>
          </p:cNvSpPr>
          <p:nvPr/>
        </p:nvSpPr>
        <p:spPr>
          <a:xfrm>
            <a:off x="422275" y="1421209"/>
            <a:ext cx="8733300" cy="525416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err="1"/>
              <a:t>Meetingpolicy</a:t>
            </a:r>
            <a:endParaRPr lang="de-DE" sz="2400" dirty="0"/>
          </a:p>
          <a:p>
            <a:pPr lvl="1">
              <a:buFont typeface="Wingdings" pitchFamily="2" charset="2"/>
              <a:buChar char="Ø"/>
            </a:pPr>
            <a:r>
              <a:rPr lang="de-DE" sz="2000" dirty="0"/>
              <a:t>Start um 5 nach</a:t>
            </a:r>
          </a:p>
          <a:p>
            <a:pPr lvl="1">
              <a:buFont typeface="Wingdings" pitchFamily="2" charset="2"/>
              <a:buChar char="Ø"/>
            </a:pPr>
            <a:r>
              <a:rPr lang="de-DE" sz="2000" dirty="0">
                <a:cs typeface="Arial"/>
              </a:rPr>
              <a:t>Minute der Stille</a:t>
            </a:r>
          </a:p>
          <a:p>
            <a:pPr lvl="1">
              <a:buFont typeface="Wingdings" pitchFamily="2" charset="2"/>
              <a:buChar char="Ø"/>
            </a:pPr>
            <a:r>
              <a:rPr lang="de-DE" sz="2000" dirty="0">
                <a:cs typeface="Arial"/>
              </a:rPr>
              <a:t>Metareflektion</a:t>
            </a:r>
          </a:p>
          <a:p>
            <a:pPr lvl="1">
              <a:buFont typeface="Wingdings" pitchFamily="2" charset="2"/>
              <a:buChar char="Ø"/>
            </a:pPr>
            <a:r>
              <a:rPr lang="de-DE" sz="2000" dirty="0">
                <a:cs typeface="Arial"/>
              </a:rPr>
              <a:t>Wechselnde Verantwortlichkeiten</a:t>
            </a:r>
          </a:p>
          <a:p>
            <a:pPr lvl="1">
              <a:buFont typeface="Wingdings" pitchFamily="2" charset="2"/>
              <a:buChar char="Ø"/>
            </a:pPr>
            <a:r>
              <a:rPr lang="de-DE" sz="2000" dirty="0">
                <a:cs typeface="Arial"/>
              </a:rPr>
              <a:t>Freier Stuhl</a:t>
            </a:r>
          </a:p>
          <a:p>
            <a:r>
              <a:rPr lang="de-DE" sz="2400" dirty="0"/>
              <a:t>Erfolgsmessung</a:t>
            </a:r>
          </a:p>
          <a:p>
            <a:pPr lvl="1">
              <a:buFont typeface="Wingdings" pitchFamily="2" charset="2"/>
              <a:buChar char="Ø"/>
            </a:pPr>
            <a:r>
              <a:rPr lang="de-DE" sz="2000" dirty="0"/>
              <a:t>Neue Ansätze</a:t>
            </a:r>
          </a:p>
          <a:p>
            <a:r>
              <a:rPr lang="de-DE" sz="2400" dirty="0" err="1"/>
              <a:t>Homeofficepolicy</a:t>
            </a:r>
            <a:r>
              <a:rPr lang="de-DE" sz="2400" dirty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de-DE" sz="2000" dirty="0"/>
              <a:t>Experiment für 6 Monate </a:t>
            </a:r>
          </a:p>
          <a:p>
            <a:pPr lvl="1">
              <a:buFont typeface="Wingdings" pitchFamily="2" charset="2"/>
              <a:buChar char="Ø"/>
            </a:pPr>
            <a:r>
              <a:rPr lang="de-DE" sz="2000" dirty="0"/>
              <a:t>Freie Entscheidung der Mitarbeitenden</a:t>
            </a:r>
          </a:p>
          <a:p>
            <a:r>
              <a:rPr lang="de-DE" sz="2400" dirty="0"/>
              <a:t>Entscheidungsfindung:</a:t>
            </a:r>
          </a:p>
          <a:p>
            <a:pPr lvl="1">
              <a:buFont typeface="Wingdings" pitchFamily="2" charset="2"/>
              <a:buChar char="Ø"/>
            </a:pPr>
            <a:r>
              <a:rPr lang="de-DE" sz="2000" dirty="0"/>
              <a:t>Experiment </a:t>
            </a:r>
            <a:r>
              <a:rPr lang="de-DE" sz="2000" dirty="0" err="1"/>
              <a:t>Konsentverfahren</a:t>
            </a:r>
            <a:endParaRPr lang="de-DE" sz="2000" dirty="0"/>
          </a:p>
          <a:p>
            <a:pPr lvl="1">
              <a:buFont typeface="Wingdings" pitchFamily="2" charset="2"/>
              <a:buChar char="Ø"/>
            </a:pPr>
            <a:endParaRPr lang="de-DE" sz="2000" dirty="0"/>
          </a:p>
          <a:p>
            <a:pPr marL="457200" lvl="1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39938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Fit-for-future</a:t>
            </a:r>
            <a:br>
              <a:rPr lang="en-US" dirty="0"/>
            </a:br>
            <a:r>
              <a:rPr lang="en-US" dirty="0" err="1"/>
              <a:t>Ergebnisse</a:t>
            </a:r>
            <a:r>
              <a:rPr lang="en-US" dirty="0"/>
              <a:t> und </a:t>
            </a:r>
            <a:r>
              <a:rPr lang="en-US" dirty="0" err="1"/>
              <a:t>Experimente</a:t>
            </a:r>
            <a:r>
              <a:rPr lang="en-US" dirty="0"/>
              <a:t>	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-1124262" y="5831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33BC364-9C39-174A-AB39-BFA0C15DD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258" y="132832"/>
            <a:ext cx="2112082" cy="877326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2D6E4543-FA9C-8FA7-95E3-D9501ECBEDC4}"/>
              </a:ext>
            </a:extLst>
          </p:cNvPr>
          <p:cNvSpPr txBox="1">
            <a:spLocks/>
          </p:cNvSpPr>
          <p:nvPr/>
        </p:nvSpPr>
        <p:spPr>
          <a:xfrm>
            <a:off x="422275" y="1421209"/>
            <a:ext cx="8733300" cy="525416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Technische Ausstattung</a:t>
            </a:r>
            <a:endParaRPr lang="de-DE" sz="2000" dirty="0"/>
          </a:p>
          <a:p>
            <a:r>
              <a:rPr lang="de-DE" sz="2400" dirty="0"/>
              <a:t>Weiterbildung</a:t>
            </a:r>
          </a:p>
          <a:p>
            <a:r>
              <a:rPr lang="de-DE" sz="2400" dirty="0"/>
              <a:t>Arbeitsplatzqualität</a:t>
            </a:r>
          </a:p>
          <a:p>
            <a:r>
              <a:rPr lang="de-DE" sz="2400" dirty="0"/>
              <a:t>Prozesse verschlanken</a:t>
            </a:r>
          </a:p>
          <a:p>
            <a:r>
              <a:rPr lang="de-DE" sz="2400" dirty="0"/>
              <a:t>Teilzeitarbeit fördern</a:t>
            </a:r>
          </a:p>
          <a:p>
            <a:r>
              <a:rPr lang="de-DE" sz="2400" dirty="0"/>
              <a:t>Stärkenbasiertes Arbeiten</a:t>
            </a:r>
          </a:p>
          <a:p>
            <a:r>
              <a:rPr lang="de-DE" sz="2400"/>
              <a:t>Achtsamkeitstraining </a:t>
            </a:r>
            <a:endParaRPr lang="de-DE" sz="2400" dirty="0"/>
          </a:p>
          <a:p>
            <a:r>
              <a:rPr lang="de-DE" sz="2400" dirty="0"/>
              <a:t>Unbezahlten Urlaub ermöglichen</a:t>
            </a:r>
          </a:p>
          <a:p>
            <a:r>
              <a:rPr lang="de-DE" sz="2400" dirty="0"/>
              <a:t>Tbc…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451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594179" y="801239"/>
            <a:ext cx="11373680" cy="508000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-1124262" y="5831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2D6E4543-FA9C-8FA7-95E3-D9501ECBEDC4}"/>
              </a:ext>
            </a:extLst>
          </p:cNvPr>
          <p:cNvSpPr txBox="1">
            <a:spLocks/>
          </p:cNvSpPr>
          <p:nvPr/>
        </p:nvSpPr>
        <p:spPr>
          <a:xfrm>
            <a:off x="3234559" y="635809"/>
            <a:ext cx="8733300" cy="525416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/>
              <a:t>Vielen Dank für Eure Aufmerksamkeit!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4" name="Grafik 3" descr="Ein Bild, das Grafiken, Schrift, Grafikdesign, Design enthält.&#10;&#10;Automatisch generierte Beschreibung">
            <a:extLst>
              <a:ext uri="{FF2B5EF4-FFF2-40B4-BE49-F238E27FC236}">
                <a16:creationId xmlns:a16="http://schemas.microsoft.com/office/drawing/2014/main" id="{5EBEA1E4-1FAE-5A6C-9A5B-32623B6BD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230" y="1259973"/>
            <a:ext cx="5598459" cy="1526852"/>
          </a:xfrm>
          <a:prstGeom prst="rect">
            <a:avLst/>
          </a:prstGeom>
        </p:spPr>
      </p:pic>
      <p:sp>
        <p:nvSpPr>
          <p:cNvPr id="6" name="Textplatzhalter 1">
            <a:extLst>
              <a:ext uri="{FF2B5EF4-FFF2-40B4-BE49-F238E27FC236}">
                <a16:creationId xmlns:a16="http://schemas.microsoft.com/office/drawing/2014/main" id="{E3810210-D214-7C61-67CD-10CEDE4E03AA}"/>
              </a:ext>
            </a:extLst>
          </p:cNvPr>
          <p:cNvSpPr txBox="1">
            <a:spLocks/>
          </p:cNvSpPr>
          <p:nvPr/>
        </p:nvSpPr>
        <p:spPr>
          <a:xfrm>
            <a:off x="8026490" y="5678469"/>
            <a:ext cx="4245520" cy="1087444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>
                <a:hlinkClick r:id="rId4"/>
              </a:rPr>
              <a:t>harald.rettich@myclimate.de</a:t>
            </a:r>
            <a:br>
              <a:rPr lang="de-DE" sz="2400" dirty="0"/>
            </a:b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17CA8B6-A0E0-1E9C-0AB3-1344FE542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858" y="3471619"/>
            <a:ext cx="2545607" cy="30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theme/theme1.xml><?xml version="1.0" encoding="utf-8"?>
<a:theme xmlns:a="http://schemas.openxmlformats.org/drawingml/2006/main" name="9_DE">
  <a:themeElements>
    <a:clrScheme name="myclimate-Designfarben">
      <a:dk1>
        <a:srgbClr val="303030"/>
      </a:dk1>
      <a:lt1>
        <a:srgbClr val="FFFFFF"/>
      </a:lt1>
      <a:dk2>
        <a:srgbClr val="5BC5F2"/>
      </a:dk2>
      <a:lt2>
        <a:srgbClr val="999999"/>
      </a:lt2>
      <a:accent1>
        <a:srgbClr val="004D90"/>
      </a:accent1>
      <a:accent2>
        <a:srgbClr val="AE8D66"/>
      </a:accent2>
      <a:accent3>
        <a:srgbClr val="009FE3"/>
      </a:accent3>
      <a:accent4>
        <a:srgbClr val="99CC00"/>
      </a:accent4>
      <a:accent5>
        <a:srgbClr val="FF2F91"/>
      </a:accent5>
      <a:accent6>
        <a:srgbClr val="000000"/>
      </a:accent6>
      <a:hlink>
        <a:srgbClr val="943674"/>
      </a:hlink>
      <a:folHlink>
        <a:srgbClr val="F4520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präsentation_16:9_DE" id="{7B651781-B804-3C4A-ADDA-6F99CB7B3319}" vid="{48ACF154-0C6A-5047-ACA4-9AA7B752758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43c0a8-5b3b-4136-9b65-7286b3d0dbe5">
      <Terms xmlns="http://schemas.microsoft.com/office/infopath/2007/PartnerControls"/>
    </lcf76f155ced4ddcb4097134ff3c332f>
    <TaxCatchAll xmlns="b71729fb-1600-4d45-aa52-b9f2dc41670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5D815A11F3AE14D956DD5243490CFED" ma:contentTypeVersion="15" ma:contentTypeDescription="Ein neues Dokument erstellen." ma:contentTypeScope="" ma:versionID="56315c14a7f659557da5783fdb7584d4">
  <xsd:schema xmlns:xsd="http://www.w3.org/2001/XMLSchema" xmlns:xs="http://www.w3.org/2001/XMLSchema" xmlns:p="http://schemas.microsoft.com/office/2006/metadata/properties" xmlns:ns2="d643c0a8-5b3b-4136-9b65-7286b3d0dbe5" xmlns:ns3="b71729fb-1600-4d45-aa52-b9f2dc416709" targetNamespace="http://schemas.microsoft.com/office/2006/metadata/properties" ma:root="true" ma:fieldsID="67ee6b46cdae2e4679cc38fc02c0581a" ns2:_="" ns3:_="">
    <xsd:import namespace="d643c0a8-5b3b-4136-9b65-7286b3d0dbe5"/>
    <xsd:import namespace="b71729fb-1600-4d45-aa52-b9f2dc4167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3c0a8-5b3b-4136-9b65-7286b3d0db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c6838bce-6681-4f2d-8732-a95244ff0d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729fb-1600-4d45-aa52-b9f2dc4167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b2e9bf-c69b-4f2b-a2e3-84e3684c6a08}" ma:internalName="TaxCatchAll" ma:showField="CatchAllData" ma:web="b71729fb-1600-4d45-aa52-b9f2dc4167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416182-55EF-450B-B0F4-33C6AD5548D5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b71729fb-1600-4d45-aa52-b9f2dc416709"/>
    <ds:schemaRef ds:uri="http://purl.org/dc/elements/1.1/"/>
    <ds:schemaRef ds:uri="http://schemas.microsoft.com/office/infopath/2007/PartnerControls"/>
    <ds:schemaRef ds:uri="d643c0a8-5b3b-4136-9b65-7286b3d0dbe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3BAFA36-1B1F-419C-A38D-B657BA1E7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43c0a8-5b3b-4136-9b65-7286b3d0dbe5"/>
    <ds:schemaRef ds:uri="b71729fb-1600-4d45-aa52-b9f2dc4167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6156CE-34C7-4052-B0A6-1EA7DB64BF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Standardpräsentation_16:9_DE.potx</Template>
  <TotalTime>0</TotalTime>
  <Words>408</Words>
  <Application>Microsoft Office PowerPoint</Application>
  <PresentationFormat>Breitbild</PresentationFormat>
  <Paragraphs>86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Frutiger LT Com 45 Light</vt:lpstr>
      <vt:lpstr>Roboto</vt:lpstr>
      <vt:lpstr>Wingdings</vt:lpstr>
      <vt:lpstr>9_DE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Microsoft-Konto</dc:creator>
  <cp:lastModifiedBy>Harald Rettich</cp:lastModifiedBy>
  <cp:revision>41</cp:revision>
  <dcterms:created xsi:type="dcterms:W3CDTF">2017-09-01T12:05:31Z</dcterms:created>
  <dcterms:modified xsi:type="dcterms:W3CDTF">2023-05-30T15:44:11Z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0x01010005D815A11F3AE14D956DD5243490CFED</vt:lpwstr>
  </property>
  <property fmtid="{D5CDD505-2E9C-101B-9397-08002B2CF9AE}" pid="3" name="MediaServiceImageTags">
    <vt:lpwstr/>
  </property>
</Properties>
</file>